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479" r:id="rId3"/>
    <p:sldId id="480" r:id="rId4"/>
    <p:sldId id="511" r:id="rId5"/>
    <p:sldId id="486" r:id="rId6"/>
    <p:sldId id="483" r:id="rId7"/>
    <p:sldId id="484" r:id="rId8"/>
    <p:sldId id="485" r:id="rId9"/>
    <p:sldId id="495" r:id="rId10"/>
    <p:sldId id="487" r:id="rId11"/>
    <p:sldId id="488" r:id="rId12"/>
    <p:sldId id="489" r:id="rId13"/>
    <p:sldId id="499" r:id="rId14"/>
    <p:sldId id="500" r:id="rId15"/>
    <p:sldId id="501" r:id="rId16"/>
    <p:sldId id="502" r:id="rId17"/>
    <p:sldId id="503" r:id="rId18"/>
    <p:sldId id="504" r:id="rId19"/>
    <p:sldId id="490" r:id="rId20"/>
    <p:sldId id="505" r:id="rId21"/>
    <p:sldId id="508" r:id="rId22"/>
    <p:sldId id="509" r:id="rId23"/>
    <p:sldId id="493" r:id="rId24"/>
    <p:sldId id="496" r:id="rId25"/>
    <p:sldId id="519" r:id="rId26"/>
    <p:sldId id="494" r:id="rId27"/>
    <p:sldId id="512" r:id="rId28"/>
    <p:sldId id="521" r:id="rId29"/>
    <p:sldId id="522" r:id="rId30"/>
    <p:sldId id="515" r:id="rId31"/>
    <p:sldId id="516" r:id="rId32"/>
    <p:sldId id="481" r:id="rId33"/>
    <p:sldId id="326" r:id="rId34"/>
    <p:sldId id="513" r:id="rId35"/>
    <p:sldId id="514" r:id="rId36"/>
    <p:sldId id="476" r:id="rId37"/>
    <p:sldId id="518" r:id="rId38"/>
    <p:sldId id="428" r:id="rId39"/>
    <p:sldId id="429" r:id="rId40"/>
    <p:sldId id="430" r:id="rId41"/>
    <p:sldId id="431" r:id="rId42"/>
    <p:sldId id="432" r:id="rId43"/>
    <p:sldId id="433" r:id="rId44"/>
    <p:sldId id="523" r:id="rId45"/>
    <p:sldId id="524" r:id="rId46"/>
    <p:sldId id="525" r:id="rId47"/>
    <p:sldId id="526" r:id="rId48"/>
    <p:sldId id="527" r:id="rId49"/>
    <p:sldId id="528" r:id="rId50"/>
    <p:sldId id="520" r:id="rId51"/>
    <p:sldId id="291" r:id="rId52"/>
    <p:sldId id="272" r:id="rId5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lomone Fifita" initials="SF" lastIdx="1" clrIdx="0">
    <p:extLst>
      <p:ext uri="{19B8F6BF-5375-455C-9EA6-DF929625EA0E}">
        <p15:presenceInfo xmlns:p15="http://schemas.microsoft.com/office/powerpoint/2012/main" userId="S-1-5-21-1163553049-3900314846-2920656964-11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70" autoAdjust="0"/>
    <p:restoredTop sz="94660"/>
  </p:normalViewPr>
  <p:slideViewPr>
    <p:cSldViewPr snapToGrid="0" snapToObjects="1">
      <p:cViewPr>
        <p:scale>
          <a:sx n="40" d="100"/>
          <a:sy n="40" d="100"/>
        </p:scale>
        <p:origin x="908" y="1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9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olomonef\Documents\4.%20SPC%20Energy%20Programme%20-%20EDD%202010%20-%20now\Climate%20Change\INDCs\INDC%20Graph%2019021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olomonef\Documents\4.%20SPC%20Energy%20Programme%20-%20EDD%202010%20-%20now\Climate%20Change\INDCs\INDC%20Graph%2019021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Baseline </c:v>
          </c:tx>
          <c:spPr>
            <a:solidFill>
              <a:schemeClr val="accent1"/>
            </a:solidFill>
            <a:ln>
              <a:noFill/>
            </a:ln>
            <a:effectLst/>
          </c:spPr>
          <c:invertIfNegative val="0"/>
          <c:cat>
            <c:strRef>
              <c:f>Sheet1!$C$4:$C$17</c:f>
              <c:strCache>
                <c:ptCount val="14"/>
                <c:pt idx="0">
                  <c:v>Cook Islands</c:v>
                </c:pt>
                <c:pt idx="1">
                  <c:v>Fiji Islands</c:v>
                </c:pt>
                <c:pt idx="2">
                  <c:v>FSM</c:v>
                </c:pt>
                <c:pt idx="3">
                  <c:v>Kiribati</c:v>
                </c:pt>
                <c:pt idx="4">
                  <c:v>Nauru</c:v>
                </c:pt>
                <c:pt idx="5">
                  <c:v>Niue</c:v>
                </c:pt>
                <c:pt idx="6">
                  <c:v>Palau</c:v>
                </c:pt>
                <c:pt idx="7">
                  <c:v>PNG</c:v>
                </c:pt>
                <c:pt idx="8">
                  <c:v>RMI</c:v>
                </c:pt>
                <c:pt idx="9">
                  <c:v>Samoa</c:v>
                </c:pt>
                <c:pt idx="10">
                  <c:v>Solomon Islands</c:v>
                </c:pt>
                <c:pt idx="11">
                  <c:v>Tonga</c:v>
                </c:pt>
                <c:pt idx="12">
                  <c:v>Tuvalu</c:v>
                </c:pt>
                <c:pt idx="13">
                  <c:v>Vanuatu</c:v>
                </c:pt>
              </c:strCache>
            </c:strRef>
          </c:cat>
          <c:val>
            <c:numRef>
              <c:f>Sheet1!$D$4:$D$17</c:f>
              <c:numCache>
                <c:formatCode>0%</c:formatCode>
                <c:ptCount val="14"/>
                <c:pt idx="0">
                  <c:v>0</c:v>
                </c:pt>
                <c:pt idx="1">
                  <c:v>0.6</c:v>
                </c:pt>
                <c:pt idx="2" formatCode="General">
                  <c:v>0</c:v>
                </c:pt>
                <c:pt idx="3" formatCode="General">
                  <c:v>0</c:v>
                </c:pt>
                <c:pt idx="4" formatCode="0.0%">
                  <c:v>2E-3</c:v>
                </c:pt>
                <c:pt idx="5">
                  <c:v>0.05</c:v>
                </c:pt>
                <c:pt idx="6">
                  <c:v>0.22</c:v>
                </c:pt>
                <c:pt idx="7">
                  <c:v>0.57999999999999996</c:v>
                </c:pt>
                <c:pt idx="8" formatCode="0.0%">
                  <c:v>3.0000000000000001E-3</c:v>
                </c:pt>
                <c:pt idx="9">
                  <c:v>0.26</c:v>
                </c:pt>
                <c:pt idx="10" formatCode="0.0%">
                  <c:v>2E-3</c:v>
                </c:pt>
                <c:pt idx="11">
                  <c:v>0.09</c:v>
                </c:pt>
                <c:pt idx="12">
                  <c:v>0.5</c:v>
                </c:pt>
                <c:pt idx="13" formatCode="0.0%">
                  <c:v>8.5000000000000006E-2</c:v>
                </c:pt>
              </c:numCache>
            </c:numRef>
          </c:val>
        </c:ser>
        <c:ser>
          <c:idx val="1"/>
          <c:order val="1"/>
          <c:tx>
            <c:v>Target 2025</c:v>
          </c:tx>
          <c:spPr>
            <a:solidFill>
              <a:schemeClr val="accent2"/>
            </a:solidFill>
            <a:ln>
              <a:noFill/>
            </a:ln>
            <a:effectLst/>
          </c:spPr>
          <c:invertIfNegative val="0"/>
          <c:cat>
            <c:strRef>
              <c:f>Sheet1!$C$4:$C$17</c:f>
              <c:strCache>
                <c:ptCount val="14"/>
                <c:pt idx="0">
                  <c:v>Cook Islands</c:v>
                </c:pt>
                <c:pt idx="1">
                  <c:v>Fiji Islands</c:v>
                </c:pt>
                <c:pt idx="2">
                  <c:v>FSM</c:v>
                </c:pt>
                <c:pt idx="3">
                  <c:v>Kiribati</c:v>
                </c:pt>
                <c:pt idx="4">
                  <c:v>Nauru</c:v>
                </c:pt>
                <c:pt idx="5">
                  <c:v>Niue</c:v>
                </c:pt>
                <c:pt idx="6">
                  <c:v>Palau</c:v>
                </c:pt>
                <c:pt idx="7">
                  <c:v>PNG</c:v>
                </c:pt>
                <c:pt idx="8">
                  <c:v>RMI</c:v>
                </c:pt>
                <c:pt idx="9">
                  <c:v>Samoa</c:v>
                </c:pt>
                <c:pt idx="10">
                  <c:v>Solomon Islands</c:v>
                </c:pt>
                <c:pt idx="11">
                  <c:v>Tonga</c:v>
                </c:pt>
                <c:pt idx="12">
                  <c:v>Tuvalu</c:v>
                </c:pt>
                <c:pt idx="13">
                  <c:v>Vanuatu</c:v>
                </c:pt>
              </c:strCache>
            </c:strRef>
          </c:cat>
          <c:val>
            <c:numRef>
              <c:f>Sheet1!$E$4:$E$17</c:f>
              <c:numCache>
                <c:formatCode>0.00%</c:formatCode>
                <c:ptCount val="14"/>
                <c:pt idx="0" formatCode="0%">
                  <c:v>1</c:v>
                </c:pt>
                <c:pt idx="1">
                  <c:v>0.88239999999999996</c:v>
                </c:pt>
                <c:pt idx="2">
                  <c:v>0.14699999999999999</c:v>
                </c:pt>
                <c:pt idx="3">
                  <c:v>6.5799999999999997E-2</c:v>
                </c:pt>
                <c:pt idx="4">
                  <c:v>0.77669999999999995</c:v>
                </c:pt>
                <c:pt idx="5">
                  <c:v>0.71</c:v>
                </c:pt>
                <c:pt idx="6">
                  <c:v>0.45</c:v>
                </c:pt>
                <c:pt idx="7">
                  <c:v>0.88949999999999996</c:v>
                </c:pt>
                <c:pt idx="8">
                  <c:v>0.55000000000000004</c:v>
                </c:pt>
                <c:pt idx="9">
                  <c:v>1</c:v>
                </c:pt>
                <c:pt idx="10">
                  <c:v>4.6800000000000001E-2</c:v>
                </c:pt>
                <c:pt idx="11">
                  <c:v>0.91</c:v>
                </c:pt>
                <c:pt idx="12">
                  <c:v>1</c:v>
                </c:pt>
                <c:pt idx="13">
                  <c:v>0.75919999999999999</c:v>
                </c:pt>
              </c:numCache>
            </c:numRef>
          </c:val>
        </c:ser>
        <c:dLbls>
          <c:showLegendKey val="0"/>
          <c:showVal val="0"/>
          <c:showCatName val="0"/>
          <c:showSerName val="0"/>
          <c:showPercent val="0"/>
          <c:showBubbleSize val="0"/>
        </c:dLbls>
        <c:gapWidth val="219"/>
        <c:overlap val="-27"/>
        <c:axId val="339771072"/>
        <c:axId val="339826264"/>
      </c:barChart>
      <c:catAx>
        <c:axId val="33977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9826264"/>
        <c:crosses val="autoZero"/>
        <c:auto val="1"/>
        <c:lblAlgn val="ctr"/>
        <c:lblOffset val="100"/>
        <c:noMultiLvlLbl val="0"/>
      </c:catAx>
      <c:valAx>
        <c:axId val="339826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9771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Sheet2!$I$4</c:f>
              <c:strCache>
                <c:ptCount val="1"/>
                <c:pt idx="0">
                  <c:v>Target</c:v>
                </c:pt>
              </c:strCache>
            </c:strRef>
          </c:tx>
          <c:spPr>
            <a:solidFill>
              <a:schemeClr val="accent1"/>
            </a:solidFill>
            <a:ln>
              <a:noFill/>
            </a:ln>
            <a:effectLst/>
          </c:spPr>
          <c:invertIfNegative val="0"/>
          <c:cat>
            <c:strRef>
              <c:f>Sheet2!$H$5:$H$18</c:f>
              <c:strCache>
                <c:ptCount val="14"/>
                <c:pt idx="0">
                  <c:v>Cook Is</c:v>
                </c:pt>
                <c:pt idx="1">
                  <c:v>Fiji </c:v>
                </c:pt>
                <c:pt idx="2">
                  <c:v>FSM</c:v>
                </c:pt>
                <c:pt idx="3">
                  <c:v>Kiribati</c:v>
                </c:pt>
                <c:pt idx="4">
                  <c:v>Nauru</c:v>
                </c:pt>
                <c:pt idx="5">
                  <c:v>Niue</c:v>
                </c:pt>
                <c:pt idx="6">
                  <c:v>Palau</c:v>
                </c:pt>
                <c:pt idx="7">
                  <c:v>PNG</c:v>
                </c:pt>
                <c:pt idx="8">
                  <c:v>RMI</c:v>
                </c:pt>
                <c:pt idx="9">
                  <c:v>Samoa</c:v>
                </c:pt>
                <c:pt idx="10">
                  <c:v>Solomon Is </c:v>
                </c:pt>
                <c:pt idx="11">
                  <c:v>Tonga</c:v>
                </c:pt>
                <c:pt idx="12">
                  <c:v>Tuvalu</c:v>
                </c:pt>
                <c:pt idx="13">
                  <c:v>Vanuatu</c:v>
                </c:pt>
              </c:strCache>
            </c:strRef>
          </c:cat>
          <c:val>
            <c:numRef>
              <c:f>Sheet2!$I$5:$I$18</c:f>
              <c:numCache>
                <c:formatCode>0%</c:formatCode>
                <c:ptCount val="14"/>
                <c:pt idx="0">
                  <c:v>0.38</c:v>
                </c:pt>
                <c:pt idx="1">
                  <c:v>1</c:v>
                </c:pt>
                <c:pt idx="2" formatCode="0.0%">
                  <c:v>0.14699999999999999</c:v>
                </c:pt>
                <c:pt idx="3" formatCode="0.00%">
                  <c:v>6.5799999999999997E-2</c:v>
                </c:pt>
                <c:pt idx="4">
                  <c:v>0.5</c:v>
                </c:pt>
                <c:pt idx="5">
                  <c:v>0.38</c:v>
                </c:pt>
                <c:pt idx="6">
                  <c:v>0.45</c:v>
                </c:pt>
                <c:pt idx="7">
                  <c:v>1</c:v>
                </c:pt>
                <c:pt idx="8">
                  <c:v>0.55000000000000004</c:v>
                </c:pt>
                <c:pt idx="9">
                  <c:v>1</c:v>
                </c:pt>
                <c:pt idx="10" formatCode="0.00%">
                  <c:v>4.6800000000000001E-2</c:v>
                </c:pt>
                <c:pt idx="11">
                  <c:v>0.5</c:v>
                </c:pt>
                <c:pt idx="12">
                  <c:v>1</c:v>
                </c:pt>
                <c:pt idx="13">
                  <c:v>1</c:v>
                </c:pt>
              </c:numCache>
            </c:numRef>
          </c:val>
        </c:ser>
        <c:dLbls>
          <c:showLegendKey val="0"/>
          <c:showVal val="0"/>
          <c:showCatName val="0"/>
          <c:showSerName val="0"/>
          <c:showPercent val="0"/>
          <c:showBubbleSize val="0"/>
        </c:dLbls>
        <c:gapWidth val="150"/>
        <c:axId val="575698496"/>
        <c:axId val="577436384"/>
      </c:barChart>
      <c:lineChart>
        <c:grouping val="standard"/>
        <c:varyColors val="0"/>
        <c:ser>
          <c:idx val="1"/>
          <c:order val="1"/>
          <c:tx>
            <c:strRef>
              <c:f>Sheet2!$J$4</c:f>
              <c:strCache>
                <c:ptCount val="1"/>
                <c:pt idx="0">
                  <c:v>Year</c:v>
                </c:pt>
              </c:strCache>
            </c:strRef>
          </c:tx>
          <c:spPr>
            <a:ln w="28575" cap="rnd">
              <a:solidFill>
                <a:schemeClr val="accent2"/>
              </a:solidFill>
              <a:round/>
            </a:ln>
            <a:effectLst/>
          </c:spPr>
          <c:marker>
            <c:symbol val="none"/>
          </c:marker>
          <c:cat>
            <c:strRef>
              <c:f>Sheet2!$H$5:$H$18</c:f>
              <c:strCache>
                <c:ptCount val="14"/>
                <c:pt idx="0">
                  <c:v>Cook Is</c:v>
                </c:pt>
                <c:pt idx="1">
                  <c:v>Fiji </c:v>
                </c:pt>
                <c:pt idx="2">
                  <c:v>FSM</c:v>
                </c:pt>
                <c:pt idx="3">
                  <c:v>Kiribati</c:v>
                </c:pt>
                <c:pt idx="4">
                  <c:v>Nauru</c:v>
                </c:pt>
                <c:pt idx="5">
                  <c:v>Niue</c:v>
                </c:pt>
                <c:pt idx="6">
                  <c:v>Palau</c:v>
                </c:pt>
                <c:pt idx="7">
                  <c:v>PNG</c:v>
                </c:pt>
                <c:pt idx="8">
                  <c:v>RMI</c:v>
                </c:pt>
                <c:pt idx="9">
                  <c:v>Samoa</c:v>
                </c:pt>
                <c:pt idx="10">
                  <c:v>Solomon Is </c:v>
                </c:pt>
                <c:pt idx="11">
                  <c:v>Tonga</c:v>
                </c:pt>
                <c:pt idx="12">
                  <c:v>Tuvalu</c:v>
                </c:pt>
                <c:pt idx="13">
                  <c:v>Vanuatu</c:v>
                </c:pt>
              </c:strCache>
            </c:strRef>
          </c:cat>
          <c:val>
            <c:numRef>
              <c:f>Sheet2!$J$5:$J$18</c:f>
              <c:numCache>
                <c:formatCode>0</c:formatCode>
                <c:ptCount val="14"/>
                <c:pt idx="0">
                  <c:v>2020</c:v>
                </c:pt>
                <c:pt idx="1">
                  <c:v>2030</c:v>
                </c:pt>
                <c:pt idx="2">
                  <c:v>2025</c:v>
                </c:pt>
                <c:pt idx="3">
                  <c:v>2025</c:v>
                </c:pt>
                <c:pt idx="4">
                  <c:v>2020</c:v>
                </c:pt>
                <c:pt idx="5">
                  <c:v>2020</c:v>
                </c:pt>
                <c:pt idx="6">
                  <c:v>2025</c:v>
                </c:pt>
                <c:pt idx="7">
                  <c:v>2030</c:v>
                </c:pt>
                <c:pt idx="8">
                  <c:v>2025</c:v>
                </c:pt>
                <c:pt idx="9">
                  <c:v>2025</c:v>
                </c:pt>
                <c:pt idx="10">
                  <c:v>2025</c:v>
                </c:pt>
                <c:pt idx="11">
                  <c:v>2020</c:v>
                </c:pt>
                <c:pt idx="12">
                  <c:v>2025</c:v>
                </c:pt>
                <c:pt idx="13">
                  <c:v>2030</c:v>
                </c:pt>
              </c:numCache>
            </c:numRef>
          </c:val>
          <c:smooth val="0"/>
        </c:ser>
        <c:dLbls>
          <c:showLegendKey val="0"/>
          <c:showVal val="0"/>
          <c:showCatName val="0"/>
          <c:showSerName val="0"/>
          <c:showPercent val="0"/>
          <c:showBubbleSize val="0"/>
        </c:dLbls>
        <c:marker val="1"/>
        <c:smooth val="0"/>
        <c:axId val="449805160"/>
        <c:axId val="577436776"/>
      </c:lineChart>
      <c:catAx>
        <c:axId val="57569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7436384"/>
        <c:crosses val="autoZero"/>
        <c:auto val="1"/>
        <c:lblAlgn val="ctr"/>
        <c:lblOffset val="100"/>
        <c:noMultiLvlLbl val="0"/>
      </c:catAx>
      <c:valAx>
        <c:axId val="577436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5698496"/>
        <c:crosses val="autoZero"/>
        <c:crossBetween val="between"/>
      </c:valAx>
      <c:valAx>
        <c:axId val="57743677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9805160"/>
        <c:crosses val="max"/>
        <c:crossBetween val="between"/>
      </c:valAx>
      <c:catAx>
        <c:axId val="449805160"/>
        <c:scaling>
          <c:orientation val="minMax"/>
        </c:scaling>
        <c:delete val="1"/>
        <c:axPos val="b"/>
        <c:numFmt formatCode="General" sourceLinked="1"/>
        <c:majorTickMark val="none"/>
        <c:minorTickMark val="none"/>
        <c:tickLblPos val="nextTo"/>
        <c:crossAx val="57743677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6CA568-8288-4B62-A0A8-E41D2263257A}" type="datetimeFigureOut">
              <a:rPr lang="en-AU" smtClean="0"/>
              <a:t>30/11/2016</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7A2F71-6A5C-4AE7-AC8E-6D1EE93A404D}" type="slidenum">
              <a:rPr lang="en-AU" smtClean="0"/>
              <a:t>‹#›</a:t>
            </a:fld>
            <a:endParaRPr lang="en-AU" dirty="0"/>
          </a:p>
        </p:txBody>
      </p:sp>
    </p:spTree>
    <p:extLst>
      <p:ext uri="{BB962C8B-B14F-4D97-AF65-F5344CB8AC3E}">
        <p14:creationId xmlns:p14="http://schemas.microsoft.com/office/powerpoint/2010/main" val="424832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bc.com.fj/sports/37885/tc-winston-bill-stands-at-1bn-and-still-count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smtClean="0"/>
              <a:t>Turning now to the Pacific Environment Community Fund or PEC as many of us have come to know and refer to it, was launched by Japan and FIC Leaders at PALM 5 in 2009. Japan provided ¥6.8billion or US$66m to support projects in solar power generation, sea water desalination or a combination of both.</a:t>
            </a:r>
          </a:p>
          <a:p>
            <a:pPr eaLnBrk="1" hangingPunct="1">
              <a:spcBef>
                <a:spcPct val="0"/>
              </a:spcBef>
            </a:pPr>
            <a:endParaRPr lang="en-NZ" altLang="en-US" smtClean="0"/>
          </a:p>
          <a:p>
            <a:pPr eaLnBrk="1" hangingPunct="1">
              <a:spcBef>
                <a:spcPct val="0"/>
              </a:spcBef>
            </a:pPr>
            <a:r>
              <a:rPr lang="en-NZ" altLang="en-US" smtClean="0"/>
              <a:t>Each FIC was provided with an allocation of US$4million, for projects to be implemented at national and, or local levels. PIFS coordinates, administers and monitors the Fund.</a:t>
            </a:r>
            <a:endParaRPr lang="en-US" altLang="en-US" smtClean="0"/>
          </a:p>
          <a:p>
            <a:pPr eaLnBrk="1" hangingPunct="1">
              <a:lnSpc>
                <a:spcPct val="150000"/>
              </a:lnSpc>
              <a:spcBef>
                <a:spcPct val="0"/>
              </a:spcBef>
              <a:buFontTx/>
              <a:buChar char="•"/>
            </a:pPr>
            <a:endParaRPr lang="en-NZ" altLang="en-US" smtClean="0">
              <a:solidFill>
                <a:schemeClr val="bg1"/>
              </a:solidFill>
            </a:endParaRPr>
          </a:p>
          <a:p>
            <a:pPr eaLnBrk="1" hangingPunct="1">
              <a:lnSpc>
                <a:spcPct val="200000"/>
              </a:lnSpc>
              <a:spcBef>
                <a:spcPct val="0"/>
              </a:spcBef>
            </a:pPr>
            <a:endParaRPr lang="en-NZ" altLang="en-US" smtClean="0">
              <a:solidFill>
                <a:schemeClr val="bg1"/>
              </a:solidFill>
            </a:endParaRPr>
          </a:p>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E11199-1BF7-440A-9EA1-F893438F8CDB}"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56798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US" altLang="en-US" smtClean="0"/>
              <a:t>8 FICs are doing solar projects</a:t>
            </a:r>
          </a:p>
          <a:p>
            <a:pPr eaLnBrk="1" hangingPunct="1">
              <a:lnSpc>
                <a:spcPct val="150000"/>
              </a:lnSpc>
              <a:spcBef>
                <a:spcPct val="0"/>
              </a:spcBef>
            </a:pPr>
            <a:endParaRPr lang="en-US" altLang="en-US" smtClean="0"/>
          </a:p>
          <a:p>
            <a:pPr eaLnBrk="1" hangingPunct="1">
              <a:lnSpc>
                <a:spcPct val="150000"/>
              </a:lnSpc>
              <a:spcBef>
                <a:spcPct val="0"/>
              </a:spcBef>
            </a:pPr>
            <a:r>
              <a:rPr lang="en-US" altLang="en-US" smtClean="0"/>
              <a:t>These take the form of either grid connected solar systems, mini-grid solar systems for rural areas and outer islands, off grid solar systems and solar home systems</a:t>
            </a:r>
          </a:p>
          <a:p>
            <a:pPr eaLnBrk="1" hangingPunct="1">
              <a:lnSpc>
                <a:spcPct val="150000"/>
              </a:lnSpc>
              <a:spcBef>
                <a:spcPct val="0"/>
              </a:spcBef>
            </a:pPr>
            <a:endParaRPr lang="en-US" altLang="en-US" smtClean="0"/>
          </a:p>
          <a:p>
            <a:pPr eaLnBrk="1" hangingPunct="1">
              <a:lnSpc>
                <a:spcPct val="150000"/>
              </a:lnSpc>
              <a:spcBef>
                <a:spcPct val="0"/>
              </a:spcBef>
            </a:pPr>
            <a:r>
              <a:rPr lang="en-US" altLang="en-US" smtClean="0"/>
              <a:t>Of the 8 FICs, 5 selected grid and mini grid connected solar systems; with one country selecting off-grid solar systems; and two choosing to install 3000 solar home systems.</a:t>
            </a:r>
          </a:p>
          <a:p>
            <a:pPr eaLnBrk="1" hangingPunct="1">
              <a:spcBef>
                <a:spcPct val="0"/>
              </a:spcBef>
            </a:pPr>
            <a:endParaRPr lang="en-US" altLang="en-US" smtClean="0"/>
          </a:p>
          <a:p>
            <a:pPr eaLnBrk="1" hangingPunct="1">
              <a:spcBef>
                <a:spcPct val="0"/>
              </a:spcBef>
              <a:buFontTx/>
              <a:buChar char="•"/>
            </a:pPr>
            <a:endParaRPr lang="en-US" altLang="en-US" smtClean="0"/>
          </a:p>
          <a:p>
            <a:pPr eaLnBrk="1" hangingPunct="1">
              <a:spcBef>
                <a:spcPct val="0"/>
              </a:spcBef>
              <a:buFontTx/>
              <a:buChar char="•"/>
            </a:pPr>
            <a:endParaRPr lang="en-US" altLang="en-US" smtClean="0"/>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88BFF9-A716-486A-8B65-88CE31F29A4E}"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378491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7 countries decided to implement projects in sea water desalination</a:t>
            </a:r>
          </a:p>
          <a:p>
            <a:pPr eaLnBrk="1" hangingPunct="1">
              <a:spcBef>
                <a:spcPct val="0"/>
              </a:spcBef>
            </a:pPr>
            <a:endParaRPr lang="en-US" altLang="en-US" smtClean="0"/>
          </a:p>
          <a:p>
            <a:pPr eaLnBrk="1" hangingPunct="1">
              <a:spcBef>
                <a:spcPct val="0"/>
              </a:spcBef>
            </a:pPr>
            <a:r>
              <a:rPr lang="en-US" altLang="en-US" smtClean="0"/>
              <a:t>These desalination plants are providing an alternative supply of safe drinking water.  The desalination plants are either fixed or portable and are used for supplementing current water supply or for use during times of emergencies or disaster events such as droughts.</a:t>
            </a:r>
          </a:p>
          <a:p>
            <a:pPr eaLnBrk="1" hangingPunct="1">
              <a:spcBef>
                <a:spcPct val="0"/>
              </a:spcBef>
            </a:pPr>
            <a:endParaRPr lang="en-US" altLang="en-US" smtClean="0"/>
          </a:p>
          <a:p>
            <a:pPr eaLnBrk="1" hangingPunct="1">
              <a:spcBef>
                <a:spcPct val="0"/>
              </a:spcBef>
            </a:pPr>
            <a:r>
              <a:rPr lang="en-US" altLang="en-US" smtClean="0"/>
              <a:t>Of the 7 FICs, 6 are using a hybrid method of combining solar with desalination. </a:t>
            </a: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FDCAB5-1566-4933-81E7-07DECF9F86F5}"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240852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6E6CE4-6A17-4FD0-AEBA-E13462C78A0A}" type="slidenum">
              <a:rPr lang="en-US" altLang="en-US" smtClean="0">
                <a:cs typeface="Arial" panose="020B0604020202020204" pitchFamily="34" charset="0"/>
              </a:rPr>
              <a:pPr/>
              <a:t>36</a:t>
            </a:fld>
            <a:endParaRPr lang="en-US" altLang="en-US" smtClean="0">
              <a:cs typeface="Arial" panose="020B0604020202020204" pitchFamily="34" charset="0"/>
            </a:endParaRPr>
          </a:p>
        </p:txBody>
      </p:sp>
    </p:spTree>
    <p:extLst>
      <p:ext uri="{BB962C8B-B14F-4D97-AF65-F5344CB8AC3E}">
        <p14:creationId xmlns:p14="http://schemas.microsoft.com/office/powerpoint/2010/main" val="390320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What is an energy secure Pacific? Why an energy secure Pacific?</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DEC9C04-CB32-4873-8545-16CC7E9F148C}" type="slidenum">
              <a:rPr lang="en-US" altLang="en-US" sz="1100"/>
              <a:pPr eaLnBrk="1" hangingPunct="1"/>
              <a:t>41</a:t>
            </a:fld>
            <a:endParaRPr lang="en-US" altLang="en-US" sz="1100"/>
          </a:p>
        </p:txBody>
      </p:sp>
    </p:spTree>
    <p:extLst>
      <p:ext uri="{BB962C8B-B14F-4D97-AF65-F5344CB8AC3E}">
        <p14:creationId xmlns:p14="http://schemas.microsoft.com/office/powerpoint/2010/main" val="131190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Winston Cyclone in </a:t>
            </a:r>
            <a:r>
              <a:rPr lang="en-US" dirty="0" err="1" smtClean="0"/>
              <a:t>Vava’u</a:t>
            </a:r>
            <a:endParaRPr lang="en-US" dirty="0"/>
          </a:p>
        </p:txBody>
      </p:sp>
      <p:sp>
        <p:nvSpPr>
          <p:cNvPr id="4" name="Slide Number Placeholder 3"/>
          <p:cNvSpPr>
            <a:spLocks noGrp="1"/>
          </p:cNvSpPr>
          <p:nvPr>
            <p:ph type="sldNum" sz="quarter" idx="10"/>
          </p:nvPr>
        </p:nvSpPr>
        <p:spPr/>
        <p:txBody>
          <a:bodyPr/>
          <a:lstStyle/>
          <a:p>
            <a:fld id="{3E16A93D-650D-4B13-A7C6-B32C679FC3D4}" type="slidenum">
              <a:rPr lang="en-AU" smtClean="0"/>
              <a:pPr/>
              <a:t>45</a:t>
            </a:fld>
            <a:endParaRPr lang="en-AU"/>
          </a:p>
        </p:txBody>
      </p:sp>
    </p:spTree>
    <p:extLst>
      <p:ext uri="{BB962C8B-B14F-4D97-AF65-F5344CB8AC3E}">
        <p14:creationId xmlns:p14="http://schemas.microsoft.com/office/powerpoint/2010/main" val="54271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Feb. 2016 Winston Cyclone at</a:t>
            </a:r>
            <a:r>
              <a:rPr lang="en-US" baseline="0" dirty="0" smtClean="0"/>
              <a:t> Kings Road, </a:t>
            </a:r>
            <a:r>
              <a:rPr lang="en-US" baseline="0" dirty="0" err="1" smtClean="0"/>
              <a:t>Lautoka</a:t>
            </a:r>
            <a:r>
              <a:rPr lang="en-US" baseline="0" dirty="0" smtClean="0"/>
              <a:t>, Fiji.</a:t>
            </a:r>
          </a:p>
          <a:p>
            <a:r>
              <a:rPr lang="en-AU" sz="1200" b="0" i="0" kern="1200" dirty="0" smtClean="0">
                <a:solidFill>
                  <a:schemeClr val="tx1"/>
                </a:solidFill>
                <a:effectLst/>
                <a:latin typeface="+mn-lt"/>
                <a:ea typeface="+mn-ea"/>
                <a:cs typeface="+mn-cs"/>
              </a:rPr>
              <a:t>“If you take into account the number of homes all around Fiji that have been damaged or completely demolished, if you look at the impact on agriculture in terms of crops that are on the ground that have been damaged, the ability to plant, ability of people to earn an income and obviously the impact on power lines — you can easily say it is a billion dollar,” (Finance</a:t>
            </a:r>
            <a:r>
              <a:rPr lang="en-AU" sz="1200" b="0" i="0" kern="1200" baseline="0" dirty="0" smtClean="0">
                <a:solidFill>
                  <a:schemeClr val="tx1"/>
                </a:solidFill>
                <a:effectLst/>
                <a:latin typeface="+mn-lt"/>
                <a:ea typeface="+mn-ea"/>
                <a:cs typeface="+mn-cs"/>
              </a:rPr>
              <a:t> Minister) </a:t>
            </a:r>
            <a:r>
              <a:rPr lang="en-AU" sz="1200" b="0" i="0" kern="1200" dirty="0" smtClean="0">
                <a:solidFill>
                  <a:schemeClr val="tx1"/>
                </a:solidFill>
                <a:effectLst/>
                <a:latin typeface="+mn-lt"/>
                <a:ea typeface="+mn-ea"/>
                <a:cs typeface="+mn-cs"/>
              </a:rPr>
              <a:t>Sayed-</a:t>
            </a:r>
            <a:r>
              <a:rPr lang="en-AU" sz="1200" b="0" i="0" kern="1200" dirty="0" err="1" smtClean="0">
                <a:solidFill>
                  <a:schemeClr val="tx1"/>
                </a:solidFill>
                <a:effectLst/>
                <a:latin typeface="+mn-lt"/>
                <a:ea typeface="+mn-ea"/>
                <a:cs typeface="+mn-cs"/>
              </a:rPr>
              <a:t>Khaiyum</a:t>
            </a:r>
            <a:r>
              <a:rPr lang="en-AU" sz="1200" b="0" i="0" kern="1200" dirty="0" smtClean="0">
                <a:solidFill>
                  <a:schemeClr val="tx1"/>
                </a:solidFill>
                <a:effectLst/>
                <a:latin typeface="+mn-lt"/>
                <a:ea typeface="+mn-ea"/>
                <a:cs typeface="+mn-cs"/>
              </a:rPr>
              <a:t> said, </a:t>
            </a:r>
            <a:r>
              <a:rPr lang="en-AU" sz="1200" b="0" i="0" u="sng" kern="1200" dirty="0" smtClean="0">
                <a:solidFill>
                  <a:schemeClr val="tx1"/>
                </a:solidFill>
                <a:effectLst/>
                <a:latin typeface="+mn-lt"/>
                <a:ea typeface="+mn-ea"/>
                <a:cs typeface="+mn-cs"/>
                <a:hlinkClick r:id="rId3"/>
              </a:rPr>
              <a:t>according</a:t>
            </a:r>
            <a:r>
              <a:rPr lang="en-AU" sz="1200" b="0" i="0" kern="1200" dirty="0" smtClean="0">
                <a:solidFill>
                  <a:schemeClr val="tx1"/>
                </a:solidFill>
                <a:effectLst/>
                <a:latin typeface="+mn-lt"/>
                <a:ea typeface="+mn-ea"/>
                <a:cs typeface="+mn-cs"/>
              </a:rPr>
              <a:t> to FBC. (www.ibtimes.com</a:t>
            </a:r>
            <a:r>
              <a:rPr lang="en-US" sz="1200" b="0" i="0" kern="1200" dirty="0" smtClean="0">
                <a:solidFill>
                  <a:schemeClr val="tx1"/>
                </a:solidFill>
                <a:effectLst/>
                <a:latin typeface="+mn-lt"/>
                <a:ea typeface="+mn-ea"/>
                <a:cs typeface="+mn-cs"/>
              </a:rPr>
              <a:t>)</a:t>
            </a:r>
            <a:endParaRPr lang="en-AU"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16A93D-650D-4B13-A7C6-B32C679FC3D4}" type="slidenum">
              <a:rPr lang="en-AU" smtClean="0"/>
              <a:pPr/>
              <a:t>46</a:t>
            </a:fld>
            <a:endParaRPr lang="en-AU"/>
          </a:p>
        </p:txBody>
      </p:sp>
    </p:spTree>
    <p:extLst>
      <p:ext uri="{BB962C8B-B14F-4D97-AF65-F5344CB8AC3E}">
        <p14:creationId xmlns:p14="http://schemas.microsoft.com/office/powerpoint/2010/main" val="227978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Vanuatu 2015 after Cyclone Pam..</a:t>
            </a:r>
          </a:p>
          <a:p>
            <a:r>
              <a:rPr lang="en-AU" sz="1200" b="0" i="0" kern="1200" dirty="0" smtClean="0">
                <a:solidFill>
                  <a:schemeClr val="tx1"/>
                </a:solidFill>
                <a:effectLst/>
                <a:latin typeface="+mn-lt"/>
                <a:ea typeface="+mn-ea"/>
                <a:cs typeface="+mn-cs"/>
              </a:rPr>
              <a:t>A new report estimates the damage at nearly two thirds of Vanuatu's economic output - or nearly $US450 million.</a:t>
            </a:r>
            <a:r>
              <a:rPr lang="en-AU" sz="1200" b="0" i="0" kern="1200" baseline="0" dirty="0" smtClean="0">
                <a:solidFill>
                  <a:schemeClr val="tx1"/>
                </a:solidFill>
                <a:effectLst/>
                <a:latin typeface="+mn-lt"/>
                <a:ea typeface="+mn-ea"/>
                <a:cs typeface="+mn-cs"/>
              </a:rPr>
              <a:t> (</a:t>
            </a:r>
            <a:r>
              <a:rPr lang="en-AU" sz="1200" b="0" i="0" kern="1200" dirty="0" smtClean="0">
                <a:solidFill>
                  <a:schemeClr val="tx1"/>
                </a:solidFill>
                <a:effectLst/>
                <a:latin typeface="+mn-lt"/>
                <a:ea typeface="+mn-ea"/>
                <a:cs typeface="+mn-cs"/>
              </a:rPr>
              <a:t>www.abc.net.au)</a:t>
            </a:r>
            <a:endParaRPr lang="en-US" dirty="0"/>
          </a:p>
        </p:txBody>
      </p:sp>
      <p:sp>
        <p:nvSpPr>
          <p:cNvPr id="4" name="Slide Number Placeholder 3"/>
          <p:cNvSpPr>
            <a:spLocks noGrp="1"/>
          </p:cNvSpPr>
          <p:nvPr>
            <p:ph type="sldNum" sz="quarter" idx="10"/>
          </p:nvPr>
        </p:nvSpPr>
        <p:spPr/>
        <p:txBody>
          <a:bodyPr/>
          <a:lstStyle/>
          <a:p>
            <a:fld id="{3E16A93D-650D-4B13-A7C6-B32C679FC3D4}" type="slidenum">
              <a:rPr lang="en-AU" smtClean="0"/>
              <a:pPr/>
              <a:t>47</a:t>
            </a:fld>
            <a:endParaRPr lang="en-AU"/>
          </a:p>
        </p:txBody>
      </p:sp>
    </p:spTree>
    <p:extLst>
      <p:ext uri="{BB962C8B-B14F-4D97-AF65-F5344CB8AC3E}">
        <p14:creationId xmlns:p14="http://schemas.microsoft.com/office/powerpoint/2010/main" val="58187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PT" smtClean="0"/>
          </a:p>
        </p:txBody>
      </p:sp>
    </p:spTree>
    <p:extLst>
      <p:ext uri="{BB962C8B-B14F-4D97-AF65-F5344CB8AC3E}">
        <p14:creationId xmlns:p14="http://schemas.microsoft.com/office/powerpoint/2010/main" val="47104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39608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876225"/>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313684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131100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7938"/>
            <a:ext cx="9144000" cy="6858000"/>
          </a:xfrm>
          <a:prstGeom prst="rect">
            <a:avLst/>
          </a:prstGeom>
          <a:solidFill>
            <a:srgbClr val="F3F2E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panose="020B0604020202020204" pitchFamily="34" charset="0"/>
                <a:ea typeface="Geneva"/>
                <a:cs typeface="Geneva"/>
              </a:defRPr>
            </a:lvl1pPr>
            <a:lvl2pPr marL="742950" indent="-285750">
              <a:defRPr sz="3200">
                <a:solidFill>
                  <a:schemeClr val="tx1"/>
                </a:solidFill>
                <a:latin typeface="Arial" panose="020B0604020202020204" pitchFamily="34" charset="0"/>
                <a:ea typeface="Geneva"/>
                <a:cs typeface="Geneva"/>
              </a:defRPr>
            </a:lvl2pPr>
            <a:lvl3pPr marL="1143000" indent="-228600">
              <a:defRPr sz="3200">
                <a:solidFill>
                  <a:schemeClr val="tx1"/>
                </a:solidFill>
                <a:latin typeface="Arial" panose="020B0604020202020204" pitchFamily="34" charset="0"/>
                <a:ea typeface="Geneva"/>
                <a:cs typeface="Geneva"/>
              </a:defRPr>
            </a:lvl3pPr>
            <a:lvl4pPr marL="1600200" indent="-228600">
              <a:defRPr sz="3200">
                <a:solidFill>
                  <a:schemeClr val="tx1"/>
                </a:solidFill>
                <a:latin typeface="Arial" panose="020B0604020202020204" pitchFamily="34" charset="0"/>
                <a:ea typeface="Geneva"/>
                <a:cs typeface="Geneva"/>
              </a:defRPr>
            </a:lvl4pPr>
            <a:lvl5pPr marL="2057400" indent="-228600">
              <a:defRPr sz="3200">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Geneva"/>
                <a:cs typeface="Geneva"/>
              </a:defRPr>
            </a:lvl9pPr>
          </a:lstStyle>
          <a:p>
            <a:pPr algn="ctr" eaLnBrk="1" hangingPunct="1">
              <a:defRPr/>
            </a:pPr>
            <a:endParaRPr lang="en-US" altLang="pt-PT" sz="1800">
              <a:solidFill>
                <a:srgbClr val="FFFFFF"/>
              </a:solidFill>
            </a:endParaRP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6477000"/>
            <a:ext cx="9144000" cy="1762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b="89751"/>
          <a:stretch>
            <a:fillRect/>
          </a:stretch>
        </p:blipFill>
        <p:spPr bwMode="auto">
          <a:xfrm>
            <a:off x="-9525" y="0"/>
            <a:ext cx="92392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15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876225"/>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254983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304595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42539"/>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05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876225"/>
            <a:ext cx="8229600" cy="1143000"/>
          </a:xfrm>
          <a:prstGeom prst="rect">
            <a:avLst/>
          </a:prstGeom>
        </p:spPr>
        <p:txBody>
          <a:bodyPr/>
          <a:lstStyle>
            <a:lvl1pPr>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20178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70961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5" y="20178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70961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2747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876225"/>
            <a:ext cx="8229600" cy="1143000"/>
          </a:xfrm>
          <a:prstGeom prst="rect">
            <a:avLst/>
          </a:prstGeom>
        </p:spPr>
        <p:txBody>
          <a:bodyPr/>
          <a:lstStyle/>
          <a:p>
            <a:r>
              <a:rPr lang="fr-FR" smtClean="0"/>
              <a:t>Cliquez et modifiez le titre</a:t>
            </a:r>
            <a:endParaRPr lang="fr-FR"/>
          </a:p>
        </p:txBody>
      </p:sp>
    </p:spTree>
    <p:extLst>
      <p:ext uri="{BB962C8B-B14F-4D97-AF65-F5344CB8AC3E}">
        <p14:creationId xmlns:p14="http://schemas.microsoft.com/office/powerpoint/2010/main" val="303332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111422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158054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30/11/2016</a:t>
            </a:fld>
            <a:endParaRPr lang="fr-FR" dirty="0"/>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dirty="0"/>
          </a:p>
        </p:txBody>
      </p:sp>
    </p:spTree>
    <p:extLst>
      <p:ext uri="{BB962C8B-B14F-4D97-AF65-F5344CB8AC3E}">
        <p14:creationId xmlns:p14="http://schemas.microsoft.com/office/powerpoint/2010/main" val="247835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2201787"/>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itle 6"/>
          <p:cNvSpPr txBox="1">
            <a:spLocks/>
          </p:cNvSpPr>
          <p:nvPr userDrawn="1"/>
        </p:nvSpPr>
        <p:spPr>
          <a:xfrm>
            <a:off x="549668" y="519945"/>
            <a:ext cx="3713084" cy="364746"/>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b="1" dirty="0"/>
          </a:p>
        </p:txBody>
      </p:sp>
    </p:spTree>
    <p:extLst>
      <p:ext uri="{BB962C8B-B14F-4D97-AF65-F5344CB8AC3E}">
        <p14:creationId xmlns:p14="http://schemas.microsoft.com/office/powerpoint/2010/main" val="1867969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ZoneTexte 4"/>
          <p:cNvSpPr txBox="1"/>
          <p:nvPr/>
        </p:nvSpPr>
        <p:spPr>
          <a:xfrm>
            <a:off x="0" y="1313972"/>
            <a:ext cx="9144001" cy="2800767"/>
          </a:xfrm>
          <a:prstGeom prst="rect">
            <a:avLst/>
          </a:prstGeom>
          <a:noFill/>
        </p:spPr>
        <p:txBody>
          <a:bodyPr wrap="square" rtlCol="0">
            <a:spAutoFit/>
          </a:bodyPr>
          <a:lstStyle/>
          <a:p>
            <a:pPr algn="ctr"/>
            <a:r>
              <a:rPr lang="en-AU" sz="4400" b="1" dirty="0"/>
              <a:t>WORKSHOP ON FINANCING FOR RENEWABLE ENERGY IN SMALL ISLAND DEVELOPING STATES (SIDS), NADI, FIJI: 1-3 DECEMBER 2016</a:t>
            </a:r>
            <a:endParaRPr lang="en-AU" sz="4400" dirty="0"/>
          </a:p>
        </p:txBody>
      </p:sp>
      <p:pic>
        <p:nvPicPr>
          <p:cNvPr id="4" name="Picture 3" descr="SPC-CPS-logo_26_stars-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869" y="403500"/>
            <a:ext cx="2146217" cy="871645"/>
          </a:xfrm>
          <a:prstGeom prst="rect">
            <a:avLst/>
          </a:prstGeom>
        </p:spPr>
      </p:pic>
      <p:sp>
        <p:nvSpPr>
          <p:cNvPr id="2" name="TextBox 1"/>
          <p:cNvSpPr txBox="1"/>
          <p:nvPr/>
        </p:nvSpPr>
        <p:spPr>
          <a:xfrm>
            <a:off x="1586263" y="6252360"/>
            <a:ext cx="6326314" cy="369332"/>
          </a:xfrm>
          <a:prstGeom prst="rect">
            <a:avLst/>
          </a:prstGeom>
          <a:noFill/>
        </p:spPr>
        <p:txBody>
          <a:bodyPr wrap="square" rtlCol="0">
            <a:spAutoFit/>
          </a:bodyPr>
          <a:lstStyle/>
          <a:p>
            <a:pPr algn="ctr"/>
            <a:r>
              <a:rPr lang="en-AU" dirty="0" smtClean="0"/>
              <a:t>Solomone FIFITA, Deputy Director (Energy), SPC</a:t>
            </a:r>
            <a:endParaRPr lang="en-AU" dirty="0"/>
          </a:p>
        </p:txBody>
      </p:sp>
      <p:sp>
        <p:nvSpPr>
          <p:cNvPr id="3" name="Rectangle 2"/>
          <p:cNvSpPr/>
          <p:nvPr/>
        </p:nvSpPr>
        <p:spPr>
          <a:xfrm>
            <a:off x="1992573" y="4084851"/>
            <a:ext cx="5920004" cy="1569660"/>
          </a:xfrm>
          <a:prstGeom prst="rect">
            <a:avLst/>
          </a:prstGeom>
        </p:spPr>
        <p:txBody>
          <a:bodyPr wrap="square">
            <a:spAutoFit/>
          </a:bodyPr>
          <a:lstStyle/>
          <a:p>
            <a:r>
              <a:rPr lang="en-AU" sz="2400" b="1" dirty="0"/>
              <a:t>Session 3: SIDS update</a:t>
            </a:r>
            <a:endParaRPr lang="en-AU" sz="2400" dirty="0"/>
          </a:p>
          <a:p>
            <a:r>
              <a:rPr lang="en-AU" sz="2400" dirty="0" smtClean="0"/>
              <a:t>Status </a:t>
            </a:r>
            <a:r>
              <a:rPr lang="en-AU" sz="2400" dirty="0"/>
              <a:t>of RE project development and deployment status in Pacific Islands – opportunities and </a:t>
            </a:r>
            <a:r>
              <a:rPr lang="en-AU" sz="2400" dirty="0" smtClean="0"/>
              <a:t>challenges</a:t>
            </a:r>
            <a:endParaRPr lang="en-AU" sz="2400" dirty="0"/>
          </a:p>
        </p:txBody>
      </p:sp>
    </p:spTree>
    <p:extLst>
      <p:ext uri="{BB962C8B-B14F-4D97-AF65-F5344CB8AC3E}">
        <p14:creationId xmlns:p14="http://schemas.microsoft.com/office/powerpoint/2010/main" val="1398290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fontScale="92500"/>
          </a:bodyPr>
          <a:lstStyle/>
          <a:p>
            <a:r>
              <a:rPr lang="en-US" sz="3600" dirty="0" smtClean="0"/>
              <a:t>2007 - </a:t>
            </a:r>
            <a:r>
              <a:rPr lang="en-US" sz="3600" dirty="0"/>
              <a:t>GEF-funded Pacific Islands Greenhouse Gas Abatement through Renewable Energy Project (PIGGAREP</a:t>
            </a:r>
            <a:r>
              <a:rPr lang="en-US" sz="3600" dirty="0" smtClean="0"/>
              <a:t>).</a:t>
            </a:r>
          </a:p>
          <a:p>
            <a:r>
              <a:rPr lang="en-US" sz="3600" dirty="0" smtClean="0"/>
              <a:t>Barrier removal </a:t>
            </a:r>
          </a:p>
          <a:p>
            <a:r>
              <a:rPr lang="en-US" sz="3600" dirty="0" smtClean="0"/>
              <a:t>PIGGAREP Plus</a:t>
            </a:r>
          </a:p>
          <a:p>
            <a:r>
              <a:rPr lang="en-US" sz="3600" dirty="0" smtClean="0"/>
              <a:t>Completed in 2014</a:t>
            </a:r>
          </a:p>
          <a:p>
            <a:r>
              <a:rPr lang="en-US" sz="3600" dirty="0" smtClean="0"/>
              <a:t>Others include the ADMIRE, SEDREA &amp; SEFP</a:t>
            </a:r>
            <a:endParaRPr lang="en-US" sz="3600" dirty="0" smtClean="0"/>
          </a:p>
        </p:txBody>
      </p:sp>
    </p:spTree>
    <p:extLst>
      <p:ext uri="{BB962C8B-B14F-4D97-AF65-F5344CB8AC3E}">
        <p14:creationId xmlns:p14="http://schemas.microsoft.com/office/powerpoint/2010/main" val="990524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lnSpcReduction="10000"/>
          </a:bodyPr>
          <a:lstStyle/>
          <a:p>
            <a:r>
              <a:rPr lang="en-US" sz="3600" dirty="0" smtClean="0"/>
              <a:t>2008 – EESLI by IUCN</a:t>
            </a:r>
          </a:p>
          <a:p>
            <a:r>
              <a:rPr lang="en-US" sz="3600" dirty="0" smtClean="0"/>
              <a:t>Italian </a:t>
            </a:r>
            <a:r>
              <a:rPr lang="en-US" sz="3600" dirty="0"/>
              <a:t>and Austrian-funded </a:t>
            </a:r>
            <a:r>
              <a:rPr lang="en-US" sz="3600" dirty="0" smtClean="0"/>
              <a:t>project</a:t>
            </a:r>
          </a:p>
          <a:p>
            <a:r>
              <a:rPr lang="en-US" sz="3600" i="1" dirty="0" smtClean="0"/>
              <a:t>Managing </a:t>
            </a:r>
            <a:r>
              <a:rPr lang="en-US" sz="3600" i="1" dirty="0"/>
              <a:t>the Ecosystem and Livelihood Implications of Energy Policies in the Pacific Island States</a:t>
            </a:r>
            <a:r>
              <a:rPr lang="en-US" sz="3600" dirty="0"/>
              <a:t>	</a:t>
            </a:r>
            <a:endParaRPr lang="en-US" sz="3600" dirty="0" smtClean="0"/>
          </a:p>
          <a:p>
            <a:r>
              <a:rPr lang="en-US" sz="3600" dirty="0" smtClean="0"/>
              <a:t>On-going</a:t>
            </a:r>
          </a:p>
          <a:p>
            <a:r>
              <a:rPr lang="en-US" sz="3600" dirty="0" smtClean="0"/>
              <a:t>PICs develop their funding proposals </a:t>
            </a:r>
            <a:endParaRPr lang="en-AU" sz="3600" dirty="0"/>
          </a:p>
        </p:txBody>
      </p:sp>
    </p:spTree>
    <p:extLst>
      <p:ext uri="{BB962C8B-B14F-4D97-AF65-F5344CB8AC3E}">
        <p14:creationId xmlns:p14="http://schemas.microsoft.com/office/powerpoint/2010/main" val="1323676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2010 – North REP  by the EU </a:t>
            </a:r>
          </a:p>
          <a:p>
            <a:r>
              <a:rPr lang="en-US" sz="3600" dirty="0" smtClean="0"/>
              <a:t>Completed in 2014</a:t>
            </a:r>
          </a:p>
          <a:p>
            <a:pPr marL="0" indent="0">
              <a:buNone/>
            </a:pPr>
            <a:endParaRPr lang="en-AU" sz="3600" dirty="0"/>
          </a:p>
        </p:txBody>
      </p:sp>
    </p:spTree>
    <p:extLst>
      <p:ext uri="{BB962C8B-B14F-4D97-AF65-F5344CB8AC3E}">
        <p14:creationId xmlns:p14="http://schemas.microsoft.com/office/powerpoint/2010/main" val="786861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1143000"/>
          </a:xfrm>
          <a:solidFill>
            <a:schemeClr val="tx2"/>
          </a:solidFill>
        </p:spPr>
        <p:txBody>
          <a:bodyPr/>
          <a:lstStyle/>
          <a:p>
            <a:r>
              <a:rPr lang="en-US" altLang="en-US" smtClean="0">
                <a:solidFill>
                  <a:srgbClr val="FFFF00"/>
                </a:solidFill>
              </a:rPr>
              <a:t>Hardware – RE  </a:t>
            </a:r>
            <a:endParaRPr lang="en-US" altLang="en-US" b="0" smtClean="0">
              <a:solidFill>
                <a:srgbClr val="FFFF00"/>
              </a:solidFill>
            </a:endParaRPr>
          </a:p>
        </p:txBody>
      </p:sp>
      <p:sp>
        <p:nvSpPr>
          <p:cNvPr id="22530" name="Content Placeholder 2"/>
          <p:cNvSpPr txBox="1">
            <a:spLocks/>
          </p:cNvSpPr>
          <p:nvPr/>
        </p:nvSpPr>
        <p:spPr bwMode="auto">
          <a:xfrm>
            <a:off x="539750" y="13414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Solar PV Home Systems</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1763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925" y="2349500"/>
            <a:ext cx="6045200" cy="3887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2533" name="Picture 2" descr="DSCN348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1412875"/>
            <a:ext cx="277177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DSCN28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300" y="3694113"/>
            <a:ext cx="26638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067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0"/>
            <a:ext cx="9144000" cy="1143000"/>
          </a:xfrm>
          <a:solidFill>
            <a:schemeClr val="tx2"/>
          </a:solidFill>
        </p:spPr>
        <p:txBody>
          <a:bodyPr/>
          <a:lstStyle/>
          <a:p>
            <a:r>
              <a:rPr lang="en-US" altLang="en-US" smtClean="0">
                <a:solidFill>
                  <a:srgbClr val="FFFF00"/>
                </a:solidFill>
              </a:rPr>
              <a:t>Hardware – RE  </a:t>
            </a:r>
            <a:endParaRPr lang="en-US" altLang="en-US" b="0" smtClean="0">
              <a:solidFill>
                <a:srgbClr val="FFFF00"/>
              </a:solidFill>
            </a:endParaRPr>
          </a:p>
        </p:txBody>
      </p:sp>
      <p:sp>
        <p:nvSpPr>
          <p:cNvPr id="21506" name="Content Placeholder 2"/>
          <p:cNvSpPr txBox="1">
            <a:spLocks/>
          </p:cNvSpPr>
          <p:nvPr/>
        </p:nvSpPr>
        <p:spPr bwMode="auto">
          <a:xfrm>
            <a:off x="179388" y="1268413"/>
            <a:ext cx="91455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Solar PV Stand-alone Systems at public facilities</a:t>
            </a:r>
          </a:p>
        </p:txBody>
      </p:sp>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1763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DSC0817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794250"/>
            <a:ext cx="303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P105053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060575"/>
            <a:ext cx="313213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P105037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1325" y="1844675"/>
            <a:ext cx="22479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DSC0796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1944688"/>
            <a:ext cx="21605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4868863"/>
            <a:ext cx="486092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98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9144000" cy="1143000"/>
          </a:xfrm>
          <a:solidFill>
            <a:schemeClr val="tx2"/>
          </a:solidFill>
        </p:spPr>
        <p:txBody>
          <a:bodyPr/>
          <a:lstStyle/>
          <a:p>
            <a:r>
              <a:rPr lang="en-US" altLang="en-US" smtClean="0">
                <a:solidFill>
                  <a:srgbClr val="FFFF00"/>
                </a:solidFill>
              </a:rPr>
              <a:t>Hardware – RE  </a:t>
            </a:r>
            <a:endParaRPr lang="en-US" altLang="en-US" b="0" smtClean="0">
              <a:solidFill>
                <a:srgbClr val="FFFF00"/>
              </a:solidFill>
            </a:endParaRPr>
          </a:p>
        </p:txBody>
      </p:sp>
      <p:sp>
        <p:nvSpPr>
          <p:cNvPr id="20482" name="Content Placeholder 2"/>
          <p:cNvSpPr txBox="1">
            <a:spLocks/>
          </p:cNvSpPr>
          <p:nvPr/>
        </p:nvSpPr>
        <p:spPr bwMode="auto">
          <a:xfrm>
            <a:off x="0" y="1317625"/>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Solar PV micro-grids</a:t>
            </a:r>
          </a:p>
        </p:txBody>
      </p:sp>
      <p:pic>
        <p:nvPicPr>
          <p:cNvPr id="20483" name="Picture 3" descr="DSC073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298950"/>
            <a:ext cx="19446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DSC079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1296988"/>
            <a:ext cx="2938462"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DSC0735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109788"/>
            <a:ext cx="287178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descr="P423033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19312" y="5272088"/>
            <a:ext cx="17367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 descr="P427051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5229225"/>
            <a:ext cx="52212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descr="IMG_2627.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2109788"/>
            <a:ext cx="28257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15888"/>
            <a:ext cx="11763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868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0"/>
            <a:ext cx="9144000" cy="1143000"/>
          </a:xfrm>
          <a:solidFill>
            <a:schemeClr val="tx2"/>
          </a:solidFill>
        </p:spPr>
        <p:txBody>
          <a:bodyPr/>
          <a:lstStyle/>
          <a:p>
            <a:r>
              <a:rPr lang="en-US" altLang="en-US" smtClean="0">
                <a:solidFill>
                  <a:srgbClr val="FFFF00"/>
                </a:solidFill>
              </a:rPr>
              <a:t>Hardware – RE  </a:t>
            </a:r>
            <a:endParaRPr lang="en-US" altLang="en-US" b="0" smtClean="0">
              <a:solidFill>
                <a:srgbClr val="FFFF00"/>
              </a:solidFill>
            </a:endParaRPr>
          </a:p>
        </p:txBody>
      </p:sp>
      <p:sp>
        <p:nvSpPr>
          <p:cNvPr id="23554" name="Content Placeholder 2"/>
          <p:cNvSpPr txBox="1">
            <a:spLocks/>
          </p:cNvSpPr>
          <p:nvPr/>
        </p:nvSpPr>
        <p:spPr bwMode="auto">
          <a:xfrm>
            <a:off x="539750" y="13414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Grid connected systems – solar PV</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1763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Content Placeholder 9"/>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4925" y="2128838"/>
            <a:ext cx="8208963" cy="4033837"/>
          </a:xfrm>
        </p:spPr>
      </p:pic>
      <p:pic>
        <p:nvPicPr>
          <p:cNvPr id="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9775" y="3213100"/>
            <a:ext cx="2019300" cy="151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55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938713"/>
            <a:ext cx="841851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37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DSCI64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349500"/>
            <a:ext cx="460216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0" y="0"/>
            <a:ext cx="9144000" cy="1143000"/>
          </a:xfrm>
          <a:solidFill>
            <a:schemeClr val="tx2"/>
          </a:solidFill>
        </p:spPr>
        <p:txBody>
          <a:bodyPr/>
          <a:lstStyle/>
          <a:p>
            <a:pPr algn="l"/>
            <a:r>
              <a:rPr lang="en-US" altLang="en-US" smtClean="0">
                <a:solidFill>
                  <a:srgbClr val="FFFF00"/>
                </a:solidFill>
              </a:rPr>
              <a:t>     Hardware – RE  </a:t>
            </a:r>
            <a:endParaRPr lang="en-US" altLang="en-US" b="0" smtClean="0">
              <a:solidFill>
                <a:srgbClr val="FFFF00"/>
              </a:solidFill>
            </a:endParaRPr>
          </a:p>
        </p:txBody>
      </p:sp>
      <p:pic>
        <p:nvPicPr>
          <p:cNvPr id="2457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5280025"/>
            <a:ext cx="23320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69850"/>
            <a:ext cx="473075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ontent Placeholder 2"/>
          <p:cNvSpPr txBox="1">
            <a:spLocks/>
          </p:cNvSpPr>
          <p:nvPr/>
        </p:nvSpPr>
        <p:spPr bwMode="auto">
          <a:xfrm>
            <a:off x="114300" y="1123950"/>
            <a:ext cx="48244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Grid connected systems - hydropower</a:t>
            </a:r>
          </a:p>
        </p:txBody>
      </p:sp>
    </p:spTree>
    <p:extLst>
      <p:ext uri="{BB962C8B-B14F-4D97-AF65-F5344CB8AC3E}">
        <p14:creationId xmlns:p14="http://schemas.microsoft.com/office/powerpoint/2010/main" val="3532694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0"/>
            <a:ext cx="9144000" cy="1143000"/>
          </a:xfrm>
          <a:solidFill>
            <a:schemeClr val="tx2"/>
          </a:solidFill>
        </p:spPr>
        <p:txBody>
          <a:bodyPr/>
          <a:lstStyle/>
          <a:p>
            <a:pPr algn="l"/>
            <a:r>
              <a:rPr lang="en-US" altLang="en-US" smtClean="0">
                <a:solidFill>
                  <a:srgbClr val="FFFF00"/>
                </a:solidFill>
              </a:rPr>
              <a:t>     Hardware – EE  </a:t>
            </a:r>
            <a:endParaRPr lang="en-US" altLang="en-US" b="0" smtClean="0">
              <a:solidFill>
                <a:srgbClr val="FFFF00"/>
              </a:solidFill>
            </a:endParaRPr>
          </a:p>
        </p:txBody>
      </p:sp>
      <p:sp>
        <p:nvSpPr>
          <p:cNvPr id="25602" name="Content Placeholder 2"/>
          <p:cNvSpPr txBox="1">
            <a:spLocks/>
          </p:cNvSpPr>
          <p:nvPr/>
        </p:nvSpPr>
        <p:spPr bwMode="auto">
          <a:xfrm>
            <a:off x="114300" y="1123950"/>
            <a:ext cx="841851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sz="3200" b="1">
                <a:solidFill>
                  <a:srgbClr val="10253F"/>
                </a:solidFill>
                <a:latin typeface="Calibri" panose="020F0502020204030204" pitchFamily="34" charset="0"/>
              </a:rPr>
              <a:t>Retrofitting of buildings through the Development Bank</a:t>
            </a:r>
          </a:p>
        </p:txBody>
      </p:sp>
      <p:pic>
        <p:nvPicPr>
          <p:cNvPr id="25603"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6050" y="2205038"/>
            <a:ext cx="2900363" cy="3565525"/>
          </a:xfrm>
        </p:spPr>
      </p:pic>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724400"/>
            <a:ext cx="2728912"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4556125"/>
            <a:ext cx="3000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2163763"/>
            <a:ext cx="576103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93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2010 – PEC Fund</a:t>
            </a:r>
          </a:p>
          <a:p>
            <a:r>
              <a:rPr lang="en-US" sz="3600" dirty="0" smtClean="0"/>
              <a:t>USD 4 million per country</a:t>
            </a:r>
          </a:p>
          <a:p>
            <a:r>
              <a:rPr lang="en-US" sz="3600" dirty="0" smtClean="0"/>
              <a:t>Various hardware installations</a:t>
            </a:r>
          </a:p>
          <a:p>
            <a:r>
              <a:rPr lang="en-US" sz="3600" dirty="0" smtClean="0"/>
              <a:t>Completed in 2016</a:t>
            </a:r>
          </a:p>
          <a:p>
            <a:r>
              <a:rPr lang="en-US" sz="3600" dirty="0" smtClean="0"/>
              <a:t>PICs developed their respective proposals</a:t>
            </a:r>
          </a:p>
          <a:p>
            <a:pPr marL="0" indent="0">
              <a:buNone/>
            </a:pPr>
            <a:endParaRPr lang="en-AU" sz="3600" dirty="0"/>
          </a:p>
        </p:txBody>
      </p:sp>
    </p:spTree>
    <p:extLst>
      <p:ext uri="{BB962C8B-B14F-4D97-AF65-F5344CB8AC3E}">
        <p14:creationId xmlns:p14="http://schemas.microsoft.com/office/powerpoint/2010/main" val="2136058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224"/>
            <a:ext cx="8229600" cy="1498007"/>
          </a:xfrm>
        </p:spPr>
        <p:txBody>
          <a:bodyPr/>
          <a:lstStyle/>
          <a:p>
            <a:r>
              <a:rPr lang="en-US" b="1" dirty="0" smtClean="0"/>
              <a:t>OPPORTUNITIES AND CHALLENGES</a:t>
            </a:r>
            <a:endParaRPr lang="en-US" b="1" dirty="0"/>
          </a:p>
        </p:txBody>
      </p:sp>
      <p:sp>
        <p:nvSpPr>
          <p:cNvPr id="3" name="Content Placeholder 2"/>
          <p:cNvSpPr>
            <a:spLocks noGrp="1"/>
          </p:cNvSpPr>
          <p:nvPr>
            <p:ph idx="1"/>
          </p:nvPr>
        </p:nvSpPr>
        <p:spPr>
          <a:xfrm>
            <a:off x="457200" y="2871537"/>
            <a:ext cx="8229600" cy="3673651"/>
          </a:xfrm>
        </p:spPr>
        <p:txBody>
          <a:bodyPr>
            <a:normAutofit/>
          </a:bodyPr>
          <a:lstStyle/>
          <a:p>
            <a:pPr>
              <a:spcBef>
                <a:spcPts val="1200"/>
              </a:spcBef>
              <a:spcAft>
                <a:spcPts val="600"/>
              </a:spcAft>
            </a:pPr>
            <a:r>
              <a:rPr lang="en-US" sz="3600" b="1" dirty="0" smtClean="0"/>
              <a:t>RE Project Development Status</a:t>
            </a:r>
            <a:endParaRPr lang="en-US" sz="3600" b="1" dirty="0" smtClean="0"/>
          </a:p>
          <a:p>
            <a:pPr>
              <a:spcBef>
                <a:spcPts val="1200"/>
              </a:spcBef>
              <a:spcAft>
                <a:spcPts val="600"/>
              </a:spcAft>
            </a:pPr>
            <a:r>
              <a:rPr lang="en-US" sz="3600" b="1" dirty="0" smtClean="0"/>
              <a:t>RE Deployment </a:t>
            </a:r>
            <a:r>
              <a:rPr lang="en-US" sz="3600" b="1" dirty="0"/>
              <a:t>S</a:t>
            </a:r>
            <a:r>
              <a:rPr lang="en-US" sz="3600" b="1" dirty="0" smtClean="0"/>
              <a:t>tatus </a:t>
            </a:r>
            <a:endParaRPr lang="en-US" sz="3600" b="1" dirty="0" smtClean="0"/>
          </a:p>
        </p:txBody>
      </p:sp>
    </p:spTree>
    <p:extLst>
      <p:ext uri="{BB962C8B-B14F-4D97-AF65-F5344CB8AC3E}">
        <p14:creationId xmlns:p14="http://schemas.microsoft.com/office/powerpoint/2010/main" val="1071624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457200" y="1481138"/>
            <a:ext cx="8229600" cy="4805362"/>
          </a:xfrm>
        </p:spPr>
        <p:txBody>
          <a:bodyPr/>
          <a:lstStyle/>
          <a:p>
            <a:pPr eaLnBrk="1" hangingPunct="1"/>
            <a:endParaRPr lang="en-NZ" altLang="en-US" smtClean="0"/>
          </a:p>
          <a:p>
            <a:pPr eaLnBrk="1" hangingPunct="1"/>
            <a:endParaRPr lang="en-NZ" altLang="en-US" smtClean="0"/>
          </a:p>
        </p:txBody>
      </p:sp>
      <p:sp>
        <p:nvSpPr>
          <p:cNvPr id="5" name="Title 1"/>
          <p:cNvSpPr txBox="1">
            <a:spLocks/>
          </p:cNvSpPr>
          <p:nvPr/>
        </p:nvSpPr>
        <p:spPr>
          <a:xfrm>
            <a:off x="395288" y="115888"/>
            <a:ext cx="8229600" cy="1143000"/>
          </a:xfrm>
          <a:prstGeom prst="rect">
            <a:avLst/>
          </a:prstGeom>
        </p:spPr>
        <p:txBody>
          <a:bodyPr anchor="ctr">
            <a:normAutofit fontScale="85000" lnSpcReduction="20000"/>
          </a:bodyPr>
          <a:lstStyle/>
          <a:p>
            <a:pPr algn="ctr" fontAlgn="auto">
              <a:spcAft>
                <a:spcPts val="0"/>
              </a:spcAft>
              <a:defRPr/>
            </a:pPr>
            <a:r>
              <a:rPr lang="en-US" sz="4800" b="1" dirty="0">
                <a:solidFill>
                  <a:schemeClr val="bg1"/>
                </a:solidFill>
                <a:latin typeface="+mj-lt"/>
                <a:ea typeface="+mj-ea"/>
                <a:cs typeface="+mj-cs"/>
              </a:rPr>
              <a:t>PACIFIC ENVIRONMENT COMMUNITY FUND</a:t>
            </a:r>
          </a:p>
        </p:txBody>
      </p:sp>
      <p:pic>
        <p:nvPicPr>
          <p:cNvPr id="5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313"/>
            <a:ext cx="439261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4249738"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199" y="75765"/>
            <a:ext cx="5542547" cy="1077218"/>
          </a:xfrm>
          <a:prstGeom prst="rect">
            <a:avLst/>
          </a:prstGeom>
        </p:spPr>
        <p:txBody>
          <a:bodyPr wrap="square">
            <a:spAutoFit/>
          </a:bodyPr>
          <a:lstStyle/>
          <a:p>
            <a:r>
              <a:rPr lang="en-NZ" sz="3200" b="1" spc="300" dirty="0"/>
              <a:t>PACIFIC ENVIRONMENT </a:t>
            </a:r>
            <a:r>
              <a:rPr lang="en-NZ" sz="3200" b="1" spc="300" dirty="0" smtClean="0"/>
              <a:t> COMMUNITY </a:t>
            </a:r>
            <a:r>
              <a:rPr lang="en-NZ" sz="3200" b="1" spc="300" dirty="0"/>
              <a:t>FUND </a:t>
            </a:r>
            <a:endParaRPr lang="en-AU" sz="3200" b="1" dirty="0"/>
          </a:p>
        </p:txBody>
      </p:sp>
    </p:spTree>
    <p:extLst>
      <p:ext uri="{BB962C8B-B14F-4D97-AF65-F5344CB8AC3E}">
        <p14:creationId xmlns:p14="http://schemas.microsoft.com/office/powerpoint/2010/main" val="2199655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ltLang="en-US" smtClean="0"/>
          </a:p>
        </p:txBody>
      </p:sp>
      <p:pic>
        <p:nvPicPr>
          <p:cNvPr id="8195" name="Content Placeholder 11" descr="MAP for PEC Fund V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1" name="Sun 30"/>
          <p:cNvSpPr/>
          <p:nvPr/>
        </p:nvSpPr>
        <p:spPr>
          <a:xfrm>
            <a:off x="4211960" y="1844824"/>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Sun 31"/>
          <p:cNvSpPr/>
          <p:nvPr/>
        </p:nvSpPr>
        <p:spPr>
          <a:xfrm>
            <a:off x="1395647" y="620688"/>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Sun 32"/>
          <p:cNvSpPr/>
          <p:nvPr/>
        </p:nvSpPr>
        <p:spPr>
          <a:xfrm>
            <a:off x="3563888" y="2780928"/>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Sun 33"/>
          <p:cNvSpPr/>
          <p:nvPr/>
        </p:nvSpPr>
        <p:spPr>
          <a:xfrm>
            <a:off x="4427984" y="4149080"/>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Sun 34"/>
          <p:cNvSpPr/>
          <p:nvPr/>
        </p:nvSpPr>
        <p:spPr>
          <a:xfrm>
            <a:off x="5580112" y="2924944"/>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Sun 35"/>
          <p:cNvSpPr/>
          <p:nvPr/>
        </p:nvSpPr>
        <p:spPr>
          <a:xfrm rot="21100148">
            <a:off x="5364088" y="4509120"/>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Sun 36"/>
          <p:cNvSpPr/>
          <p:nvPr/>
        </p:nvSpPr>
        <p:spPr>
          <a:xfrm>
            <a:off x="6084168" y="4149080"/>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Sun 37"/>
          <p:cNvSpPr/>
          <p:nvPr/>
        </p:nvSpPr>
        <p:spPr>
          <a:xfrm>
            <a:off x="6876256" y="2780928"/>
            <a:ext cx="1088121" cy="1152128"/>
          </a:xfrm>
          <a:prstGeom prst="sun">
            <a:avLst/>
          </a:prstGeom>
          <a:solidFill>
            <a:srgbClr val="FFFF00">
              <a:alpha val="55000"/>
            </a:srgbClr>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5149517" y="304800"/>
            <a:ext cx="3537284" cy="584775"/>
          </a:xfrm>
          <a:prstGeom prst="rect">
            <a:avLst/>
          </a:prstGeom>
          <a:noFill/>
        </p:spPr>
        <p:txBody>
          <a:bodyPr wrap="square" rtlCol="0">
            <a:spAutoFit/>
          </a:bodyPr>
          <a:lstStyle/>
          <a:p>
            <a:r>
              <a:rPr lang="en-AU" sz="3200" b="1" dirty="0" smtClean="0">
                <a:solidFill>
                  <a:schemeClr val="bg1"/>
                </a:solidFill>
              </a:rPr>
              <a:t>Solar Electrification </a:t>
            </a:r>
            <a:endParaRPr lang="en-AU" sz="3200" b="1" dirty="0">
              <a:solidFill>
                <a:schemeClr val="bg1"/>
              </a:solidFill>
            </a:endParaRPr>
          </a:p>
        </p:txBody>
      </p:sp>
    </p:spTree>
    <p:extLst>
      <p:ext uri="{BB962C8B-B14F-4D97-AF65-F5344CB8AC3E}">
        <p14:creationId xmlns:p14="http://schemas.microsoft.com/office/powerpoint/2010/main" val="1397226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altLang="en-US" smtClean="0"/>
          </a:p>
        </p:txBody>
      </p:sp>
      <p:pic>
        <p:nvPicPr>
          <p:cNvPr id="9219" name="Content Placeholder 11" descr="MAP for PEC Fund V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3" name="Sun 32"/>
          <p:cNvSpPr/>
          <p:nvPr/>
        </p:nvSpPr>
        <p:spPr>
          <a:xfrm>
            <a:off x="1763688" y="2420888"/>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Sun 33"/>
          <p:cNvSpPr/>
          <p:nvPr/>
        </p:nvSpPr>
        <p:spPr>
          <a:xfrm>
            <a:off x="4788024" y="2564904"/>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Sun 34"/>
          <p:cNvSpPr/>
          <p:nvPr/>
        </p:nvSpPr>
        <p:spPr>
          <a:xfrm>
            <a:off x="3563888" y="1772816"/>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Sun 35"/>
          <p:cNvSpPr/>
          <p:nvPr/>
        </p:nvSpPr>
        <p:spPr>
          <a:xfrm>
            <a:off x="0" y="1124744"/>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Sun 36"/>
          <p:cNvSpPr/>
          <p:nvPr/>
        </p:nvSpPr>
        <p:spPr>
          <a:xfrm>
            <a:off x="3851920" y="0"/>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Sun 37"/>
          <p:cNvSpPr/>
          <p:nvPr/>
        </p:nvSpPr>
        <p:spPr>
          <a:xfrm>
            <a:off x="3745048" y="3917320"/>
            <a:ext cx="898960" cy="951840"/>
          </a:xfrm>
          <a:prstGeom prst="sun">
            <a:avLst/>
          </a:prstGeom>
          <a:solidFill>
            <a:srgbClr val="FFFF00">
              <a:alpha val="51000"/>
            </a:srgbClr>
          </a:solidFill>
          <a:ln w="69850">
            <a:solidFill>
              <a:schemeClr val="accent5">
                <a:alpha val="91000"/>
              </a:schemeClr>
            </a:solid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5003800" y="4292600"/>
            <a:ext cx="647700" cy="649288"/>
          </a:xfrm>
          <a:prstGeom prst="ellipse">
            <a:avLst/>
          </a:prstGeom>
          <a:solidFill>
            <a:schemeClr val="accent5">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5117432" y="320842"/>
            <a:ext cx="3569368" cy="584775"/>
          </a:xfrm>
          <a:prstGeom prst="rect">
            <a:avLst/>
          </a:prstGeom>
          <a:noFill/>
        </p:spPr>
        <p:txBody>
          <a:bodyPr wrap="square" rtlCol="0">
            <a:spAutoFit/>
          </a:bodyPr>
          <a:lstStyle/>
          <a:p>
            <a:r>
              <a:rPr lang="en-AU" sz="3200" b="1" dirty="0" smtClean="0">
                <a:solidFill>
                  <a:schemeClr val="bg1"/>
                </a:solidFill>
              </a:rPr>
              <a:t>Water Desalination </a:t>
            </a:r>
            <a:endParaRPr lang="en-AU" sz="3200" b="1" dirty="0">
              <a:solidFill>
                <a:schemeClr val="bg1"/>
              </a:solidFill>
            </a:endParaRPr>
          </a:p>
        </p:txBody>
      </p:sp>
    </p:spTree>
    <p:extLst>
      <p:ext uri="{BB962C8B-B14F-4D97-AF65-F5344CB8AC3E}">
        <p14:creationId xmlns:p14="http://schemas.microsoft.com/office/powerpoint/2010/main" val="3627481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smtClean="0"/>
              <a:t>Project </a:t>
            </a:r>
            <a:r>
              <a:rPr lang="en-US" b="1" dirty="0"/>
              <a:t>Development Status</a:t>
            </a:r>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2014 – UAE Pacific Partnership Fund</a:t>
            </a:r>
          </a:p>
          <a:p>
            <a:r>
              <a:rPr lang="en-US" sz="3600" dirty="0" smtClean="0"/>
              <a:t>~ USD 5 million per PIC</a:t>
            </a:r>
          </a:p>
        </p:txBody>
      </p:sp>
    </p:spTree>
    <p:extLst>
      <p:ext uri="{BB962C8B-B14F-4D97-AF65-F5344CB8AC3E}">
        <p14:creationId xmlns:p14="http://schemas.microsoft.com/office/powerpoint/2010/main" val="3478083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9472" y="645513"/>
            <a:ext cx="5799152" cy="646331"/>
          </a:xfrm>
          <a:prstGeom prst="rect">
            <a:avLst/>
          </a:prstGeom>
        </p:spPr>
        <p:txBody>
          <a:bodyPr wrap="none">
            <a:spAutoFit/>
          </a:bodyPr>
          <a:lstStyle/>
          <a:p>
            <a:r>
              <a:rPr lang="en-AU" sz="3600" b="1" dirty="0">
                <a:solidFill>
                  <a:prstClr val="black"/>
                </a:solidFill>
              </a:rPr>
              <a:t>UAE Pacific </a:t>
            </a:r>
            <a:r>
              <a:rPr lang="en-AU" sz="3600" b="1" dirty="0" smtClean="0">
                <a:solidFill>
                  <a:prstClr val="black"/>
                </a:solidFill>
              </a:rPr>
              <a:t>Partnership Fund </a:t>
            </a:r>
            <a:endParaRPr lang="en-AU" sz="3600" b="1" dirty="0">
              <a:solidFill>
                <a:prstClr val="black"/>
              </a:solidFill>
            </a:endParaRPr>
          </a:p>
        </p:txBody>
      </p:sp>
      <p:graphicFrame>
        <p:nvGraphicFramePr>
          <p:cNvPr id="4" name="Object 3"/>
          <p:cNvGraphicFramePr>
            <a:graphicFrameLocks noChangeAspect="1"/>
          </p:cNvGraphicFramePr>
          <p:nvPr>
            <p:extLst/>
          </p:nvPr>
        </p:nvGraphicFramePr>
        <p:xfrm>
          <a:off x="192505" y="1484313"/>
          <a:ext cx="8662737" cy="5373687"/>
        </p:xfrm>
        <a:graphic>
          <a:graphicData uri="http://schemas.openxmlformats.org/presentationml/2006/ole">
            <mc:AlternateContent xmlns:mc="http://schemas.openxmlformats.org/markup-compatibility/2006">
              <mc:Choice xmlns:v="urn:schemas-microsoft-com:vml" Requires="v">
                <p:oleObj spid="_x0000_s16389" name="Document" r:id="rId3" imgW="5730132" imgH="3889874" progId="Word.Document.12">
                  <p:embed/>
                </p:oleObj>
              </mc:Choice>
              <mc:Fallback>
                <p:oleObj name="Document" r:id="rId3" imgW="5730132" imgH="3889874" progId="Word.Document.12">
                  <p:embed/>
                  <p:pic>
                    <p:nvPicPr>
                      <p:cNvPr id="0" name=""/>
                      <p:cNvPicPr/>
                      <p:nvPr/>
                    </p:nvPicPr>
                    <p:blipFill>
                      <a:blip r:embed="rId4"/>
                      <a:stretch>
                        <a:fillRect/>
                      </a:stretch>
                    </p:blipFill>
                    <p:spPr>
                      <a:xfrm>
                        <a:off x="192505" y="1484313"/>
                        <a:ext cx="8662737" cy="5373687"/>
                      </a:xfrm>
                      <a:prstGeom prst="rect">
                        <a:avLst/>
                      </a:prstGeom>
                    </p:spPr>
                  </p:pic>
                </p:oleObj>
              </mc:Fallback>
            </mc:AlternateContent>
          </a:graphicData>
        </a:graphic>
      </p:graphicFrame>
    </p:spTree>
    <p:extLst>
      <p:ext uri="{BB962C8B-B14F-4D97-AF65-F5344CB8AC3E}">
        <p14:creationId xmlns:p14="http://schemas.microsoft.com/office/powerpoint/2010/main" val="3656952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Vava’u</a:t>
            </a:r>
            <a:r>
              <a:rPr lang="en-US" dirty="0" smtClean="0"/>
              <a:t>, Tonga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483" y="1632261"/>
            <a:ext cx="8397135" cy="4880834"/>
          </a:xfrm>
        </p:spPr>
      </p:pic>
    </p:spTree>
    <p:extLst>
      <p:ext uri="{BB962C8B-B14F-4D97-AF65-F5344CB8AC3E}">
        <p14:creationId xmlns:p14="http://schemas.microsoft.com/office/powerpoint/2010/main" val="338468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lnSpcReduction="10000"/>
          </a:bodyPr>
          <a:lstStyle/>
          <a:p>
            <a:pPr marL="0" indent="0">
              <a:buNone/>
            </a:pPr>
            <a:r>
              <a:rPr lang="en-US" sz="3600" b="1" dirty="0" smtClean="0"/>
              <a:t>Bilateral </a:t>
            </a:r>
          </a:p>
          <a:p>
            <a:r>
              <a:rPr lang="en-US" sz="3600" dirty="0" smtClean="0"/>
              <a:t>NZ bilateral assistance, </a:t>
            </a:r>
            <a:r>
              <a:rPr lang="en-US" sz="3600" dirty="0" err="1" smtClean="0"/>
              <a:t>e.g</a:t>
            </a:r>
            <a:r>
              <a:rPr lang="en-US" sz="3600" dirty="0" smtClean="0"/>
              <a:t> Tonga </a:t>
            </a:r>
            <a:r>
              <a:rPr lang="en-US" sz="3600" dirty="0" err="1" smtClean="0"/>
              <a:t>Maama</a:t>
            </a:r>
            <a:r>
              <a:rPr lang="en-US" sz="3600" dirty="0" smtClean="0"/>
              <a:t> </a:t>
            </a:r>
            <a:r>
              <a:rPr lang="en-US" sz="3600" dirty="0"/>
              <a:t>M</a:t>
            </a:r>
            <a:r>
              <a:rPr lang="en-US" sz="3600" dirty="0" smtClean="0"/>
              <a:t>ai in 2012 </a:t>
            </a:r>
          </a:p>
          <a:p>
            <a:r>
              <a:rPr lang="en-US" sz="3600" dirty="0" smtClean="0"/>
              <a:t>Japan’s bilateral </a:t>
            </a:r>
          </a:p>
          <a:p>
            <a:r>
              <a:rPr lang="en-US" sz="3600" dirty="0" smtClean="0"/>
              <a:t>China</a:t>
            </a:r>
          </a:p>
          <a:p>
            <a:r>
              <a:rPr lang="en-US" sz="3600" dirty="0" smtClean="0"/>
              <a:t>USA </a:t>
            </a:r>
          </a:p>
          <a:p>
            <a:r>
              <a:rPr lang="en-US" sz="3600" dirty="0" err="1" smtClean="0"/>
              <a:t>Aust</a:t>
            </a:r>
            <a:r>
              <a:rPr lang="en-US" sz="3600" dirty="0" smtClean="0"/>
              <a:t> (Kiribati together with the WB)</a:t>
            </a:r>
          </a:p>
          <a:p>
            <a:pPr marL="0" indent="0">
              <a:buNone/>
            </a:pPr>
            <a:endParaRPr lang="en-AU" sz="3600" dirty="0"/>
          </a:p>
        </p:txBody>
      </p:sp>
    </p:spTree>
    <p:extLst>
      <p:ext uri="{BB962C8B-B14F-4D97-AF65-F5344CB8AC3E}">
        <p14:creationId xmlns:p14="http://schemas.microsoft.com/office/powerpoint/2010/main" val="3325008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91" y="0"/>
            <a:ext cx="6717935" cy="5444002"/>
          </a:xfrm>
          <a:prstGeom prst="rect">
            <a:avLst/>
          </a:prstGeom>
        </p:spPr>
      </p:pic>
      <p:sp>
        <p:nvSpPr>
          <p:cNvPr id="3" name="TextBox 2"/>
          <p:cNvSpPr txBox="1"/>
          <p:nvPr/>
        </p:nvSpPr>
        <p:spPr>
          <a:xfrm>
            <a:off x="340591" y="5935579"/>
            <a:ext cx="8803409" cy="646331"/>
          </a:xfrm>
          <a:prstGeom prst="rect">
            <a:avLst/>
          </a:prstGeom>
          <a:noFill/>
        </p:spPr>
        <p:txBody>
          <a:bodyPr wrap="square" rtlCol="0">
            <a:spAutoFit/>
          </a:bodyPr>
          <a:lstStyle/>
          <a:p>
            <a:r>
              <a:rPr lang="en-AU" sz="3600" b="1" dirty="0" smtClean="0"/>
              <a:t>Let </a:t>
            </a:r>
            <a:r>
              <a:rPr lang="en-AU" sz="3600" b="1" dirty="0"/>
              <a:t>T</a:t>
            </a:r>
            <a:r>
              <a:rPr lang="en-AU" sz="3600" b="1" dirty="0" smtClean="0"/>
              <a:t>here Be Light solar farm  - Tonga</a:t>
            </a:r>
            <a:endParaRPr lang="en-AU" sz="3600" b="1" dirty="0"/>
          </a:p>
        </p:txBody>
      </p:sp>
    </p:spTree>
    <p:extLst>
      <p:ext uri="{BB962C8B-B14F-4D97-AF65-F5344CB8AC3E}">
        <p14:creationId xmlns:p14="http://schemas.microsoft.com/office/powerpoint/2010/main" val="35583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481" y="568812"/>
            <a:ext cx="6834172" cy="5179859"/>
          </a:xfrm>
          <a:prstGeom prst="rect">
            <a:avLst/>
          </a:prstGeom>
        </p:spPr>
      </p:pic>
      <p:sp>
        <p:nvSpPr>
          <p:cNvPr id="3" name="TextBox 2"/>
          <p:cNvSpPr txBox="1"/>
          <p:nvPr/>
        </p:nvSpPr>
        <p:spPr>
          <a:xfrm>
            <a:off x="400818" y="5897251"/>
            <a:ext cx="8743182" cy="830997"/>
          </a:xfrm>
          <a:prstGeom prst="rect">
            <a:avLst/>
          </a:prstGeom>
          <a:noFill/>
        </p:spPr>
        <p:txBody>
          <a:bodyPr wrap="square" rtlCol="0">
            <a:spAutoFit/>
          </a:bodyPr>
          <a:lstStyle/>
          <a:p>
            <a:r>
              <a:rPr lang="en-AU" sz="2400" b="1" dirty="0" err="1"/>
              <a:t>Ta’u</a:t>
            </a:r>
            <a:r>
              <a:rPr lang="en-AU" sz="2400" b="1" dirty="0"/>
              <a:t> Island, American Samoa on 100</a:t>
            </a:r>
            <a:r>
              <a:rPr lang="en-AU" sz="2400" b="1" dirty="0" smtClean="0"/>
              <a:t>% renewable </a:t>
            </a:r>
            <a:r>
              <a:rPr lang="en-AU" sz="2400" b="1" dirty="0"/>
              <a:t>energy through solar</a:t>
            </a:r>
            <a:endParaRPr lang="en-AU" sz="2400" dirty="0"/>
          </a:p>
        </p:txBody>
      </p:sp>
    </p:spTree>
    <p:extLst>
      <p:ext uri="{BB962C8B-B14F-4D97-AF65-F5344CB8AC3E}">
        <p14:creationId xmlns:p14="http://schemas.microsoft.com/office/powerpoint/2010/main" val="336050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192122" cy="3134161"/>
          </a:xfrm>
          <a:prstGeom prst="rect">
            <a:avLst/>
          </a:prstGeom>
        </p:spPr>
      </p:pic>
      <p:pic>
        <p:nvPicPr>
          <p:cNvPr id="3" name="Picture 2"/>
          <p:cNvPicPr>
            <a:picLocks noChangeAspect="1"/>
          </p:cNvPicPr>
          <p:nvPr/>
        </p:nvPicPr>
        <p:blipFill>
          <a:blip r:embed="rId3"/>
          <a:stretch>
            <a:fillRect/>
          </a:stretch>
        </p:blipFill>
        <p:spPr>
          <a:xfrm>
            <a:off x="5586485" y="1085817"/>
            <a:ext cx="2944081" cy="2302320"/>
          </a:xfrm>
          <a:prstGeom prst="rect">
            <a:avLst/>
          </a:prstGeom>
        </p:spPr>
      </p:pic>
      <p:pic>
        <p:nvPicPr>
          <p:cNvPr id="4" name="Picture 3"/>
          <p:cNvPicPr>
            <a:picLocks noChangeAspect="1"/>
          </p:cNvPicPr>
          <p:nvPr/>
        </p:nvPicPr>
        <p:blipFill>
          <a:blip r:embed="rId4"/>
          <a:stretch>
            <a:fillRect/>
          </a:stretch>
        </p:blipFill>
        <p:spPr>
          <a:xfrm>
            <a:off x="0" y="3131039"/>
            <a:ext cx="6141961" cy="3726961"/>
          </a:xfrm>
          <a:prstGeom prst="rect">
            <a:avLst/>
          </a:prstGeom>
        </p:spPr>
      </p:pic>
    </p:spTree>
    <p:extLst>
      <p:ext uri="{BB962C8B-B14F-4D97-AF65-F5344CB8AC3E}">
        <p14:creationId xmlns:p14="http://schemas.microsoft.com/office/powerpoint/2010/main" val="226614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fontScale="70000" lnSpcReduction="20000"/>
          </a:bodyPr>
          <a:lstStyle/>
          <a:p>
            <a:r>
              <a:rPr lang="en-AU" sz="3600" dirty="0" smtClean="0"/>
              <a:t>1984 - Lomé </a:t>
            </a:r>
            <a:r>
              <a:rPr lang="en-AU" sz="3600" dirty="0"/>
              <a:t>II Pacific Regional Energy Programme </a:t>
            </a:r>
            <a:r>
              <a:rPr lang="en-AU" sz="3600" dirty="0" smtClean="0"/>
              <a:t>PREP</a:t>
            </a:r>
          </a:p>
          <a:p>
            <a:r>
              <a:rPr lang="en-AU" sz="3600" dirty="0" smtClean="0"/>
              <a:t>to </a:t>
            </a:r>
            <a:r>
              <a:rPr lang="en-AU" sz="3600" dirty="0"/>
              <a:t>promote </a:t>
            </a:r>
            <a:r>
              <a:rPr lang="en-AU" sz="3600" dirty="0" smtClean="0"/>
              <a:t>RE and reduce dependence </a:t>
            </a:r>
            <a:r>
              <a:rPr lang="en-AU" sz="3600" dirty="0"/>
              <a:t>on imported fuels</a:t>
            </a:r>
            <a:r>
              <a:rPr lang="en-AU" sz="3600" dirty="0" smtClean="0"/>
              <a:t>.</a:t>
            </a:r>
          </a:p>
          <a:p>
            <a:r>
              <a:rPr lang="en-US" sz="3600" dirty="0" smtClean="0"/>
              <a:t>6.19 million Euro </a:t>
            </a:r>
          </a:p>
          <a:p>
            <a:r>
              <a:rPr lang="en-US" sz="3600" dirty="0" smtClean="0"/>
              <a:t>22 </a:t>
            </a:r>
            <a:r>
              <a:rPr lang="en-US" sz="3600" dirty="0"/>
              <a:t>hardware projects were designed as pilot and demonstration projects </a:t>
            </a:r>
            <a:endParaRPr lang="en-US" sz="3600" dirty="0" smtClean="0"/>
          </a:p>
          <a:p>
            <a:r>
              <a:rPr lang="en-US" sz="3600" dirty="0" smtClean="0"/>
              <a:t>About 50% of </a:t>
            </a:r>
            <a:r>
              <a:rPr lang="en-US" sz="3600" dirty="0"/>
              <a:t>the initial projects were cancelled for a variety of reasons. </a:t>
            </a:r>
            <a:endParaRPr lang="en-US" sz="3600" dirty="0" smtClean="0"/>
          </a:p>
          <a:p>
            <a:r>
              <a:rPr lang="en-US" sz="3600" dirty="0" smtClean="0"/>
              <a:t>Redesigned in 1988 and completed in 1995</a:t>
            </a:r>
          </a:p>
          <a:p>
            <a:r>
              <a:rPr lang="en-US" sz="3600" dirty="0" smtClean="0"/>
              <a:t>Donor driven and technology driven</a:t>
            </a:r>
          </a:p>
        </p:txBody>
      </p:sp>
    </p:spTree>
    <p:extLst>
      <p:ext uri="{BB962C8B-B14F-4D97-AF65-F5344CB8AC3E}">
        <p14:creationId xmlns:p14="http://schemas.microsoft.com/office/powerpoint/2010/main" val="3227767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fontScale="70000" lnSpcReduction="20000"/>
          </a:bodyPr>
          <a:lstStyle/>
          <a:p>
            <a:pPr marL="0" indent="0">
              <a:buNone/>
            </a:pPr>
            <a:r>
              <a:rPr lang="en-US" sz="3600" b="1" dirty="0" smtClean="0"/>
              <a:t>Other opportunities</a:t>
            </a:r>
          </a:p>
          <a:p>
            <a:r>
              <a:rPr lang="en-US" sz="3600" b="1" dirty="0" smtClean="0"/>
              <a:t>GEF 6</a:t>
            </a:r>
          </a:p>
          <a:p>
            <a:r>
              <a:rPr lang="en-US" sz="3600" b="1" dirty="0" smtClean="0"/>
              <a:t>GCF</a:t>
            </a:r>
          </a:p>
          <a:p>
            <a:r>
              <a:rPr lang="en-US" sz="3600" b="1" dirty="0" smtClean="0"/>
              <a:t>2016 NZ-EU Pacific Energy Conference - </a:t>
            </a:r>
            <a:r>
              <a:rPr lang="en-AU" sz="3600" b="1" dirty="0" smtClean="0"/>
              <a:t>investing </a:t>
            </a:r>
            <a:r>
              <a:rPr lang="en-AU" sz="3600" b="1" dirty="0"/>
              <a:t>more than $1 billion by 2024 </a:t>
            </a:r>
            <a:endParaRPr lang="en-US" sz="3600" b="1" dirty="0" smtClean="0"/>
          </a:p>
          <a:p>
            <a:pPr marL="801688" indent="-449263"/>
            <a:r>
              <a:rPr lang="en-AU" sz="3600" dirty="0" smtClean="0"/>
              <a:t>Renewable </a:t>
            </a:r>
            <a:r>
              <a:rPr lang="en-AU" sz="3600" dirty="0"/>
              <a:t>electricity in Polynesia rising to 50% or higher </a:t>
            </a:r>
            <a:endParaRPr lang="en-AU" sz="3600" dirty="0" smtClean="0"/>
          </a:p>
          <a:p>
            <a:pPr marL="801688" indent="-449263"/>
            <a:r>
              <a:rPr lang="en-AU" sz="3600" dirty="0" smtClean="0"/>
              <a:t>Accelerating </a:t>
            </a:r>
            <a:r>
              <a:rPr lang="en-AU" sz="3600" dirty="0"/>
              <a:t>access to sustainable energy in Melanesia </a:t>
            </a:r>
            <a:endParaRPr lang="en-AU" sz="3600" dirty="0" smtClean="0"/>
          </a:p>
          <a:p>
            <a:pPr marL="801688" indent="-449263"/>
            <a:r>
              <a:rPr lang="en-AU" sz="3600" dirty="0" smtClean="0"/>
              <a:t>Solutions </a:t>
            </a:r>
            <a:r>
              <a:rPr lang="en-AU" sz="3600" dirty="0"/>
              <a:t>for small islands being applied in Micronesia and elsewhere </a:t>
            </a:r>
          </a:p>
          <a:p>
            <a:endParaRPr lang="en-AU" sz="3600" dirty="0"/>
          </a:p>
          <a:p>
            <a:endParaRPr lang="en-AU" sz="3600" dirty="0"/>
          </a:p>
          <a:p>
            <a:pPr marL="0" indent="0">
              <a:buNone/>
            </a:pPr>
            <a:endParaRPr lang="en-AU" sz="3600" dirty="0"/>
          </a:p>
        </p:txBody>
      </p:sp>
    </p:spTree>
    <p:extLst>
      <p:ext uri="{BB962C8B-B14F-4D97-AF65-F5344CB8AC3E}">
        <p14:creationId xmlns:p14="http://schemas.microsoft.com/office/powerpoint/2010/main" val="592605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smtClean="0"/>
              <a:t>Challenges</a:t>
            </a:r>
            <a:endParaRPr lang="en-US" b="1" dirty="0"/>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PICs are capable of developing funding proposals – PEC fund &amp; UAE</a:t>
            </a:r>
          </a:p>
          <a:p>
            <a:r>
              <a:rPr lang="en-US" sz="3600" dirty="0" smtClean="0"/>
              <a:t>Hard to understand the rules of each donor</a:t>
            </a:r>
          </a:p>
          <a:p>
            <a:r>
              <a:rPr lang="en-US" sz="3600" dirty="0" smtClean="0"/>
              <a:t>Hard to understand the donors too, </a:t>
            </a:r>
            <a:r>
              <a:rPr lang="en-US" sz="3600" dirty="0" err="1" smtClean="0"/>
              <a:t>e.g</a:t>
            </a:r>
            <a:r>
              <a:rPr lang="en-US" sz="3600" dirty="0" smtClean="0"/>
              <a:t> GCF EE Proposal, GEF, </a:t>
            </a:r>
            <a:r>
              <a:rPr lang="en-US" sz="3600" dirty="0" err="1" smtClean="0"/>
              <a:t>etc</a:t>
            </a:r>
            <a:endParaRPr lang="en-US" sz="3600" dirty="0" smtClean="0"/>
          </a:p>
          <a:p>
            <a:r>
              <a:rPr lang="en-US" sz="3600" dirty="0" smtClean="0"/>
              <a:t>Bankable Projects and ideas</a:t>
            </a:r>
          </a:p>
          <a:p>
            <a:pPr marL="0" indent="0">
              <a:buNone/>
            </a:pPr>
            <a:endParaRPr lang="en-AU" sz="3600" dirty="0"/>
          </a:p>
        </p:txBody>
      </p:sp>
    </p:spTree>
    <p:extLst>
      <p:ext uri="{BB962C8B-B14F-4D97-AF65-F5344CB8AC3E}">
        <p14:creationId xmlns:p14="http://schemas.microsoft.com/office/powerpoint/2010/main" val="305953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a:t>
            </a:r>
            <a:r>
              <a:rPr lang="en-US" b="1" dirty="0" smtClean="0"/>
              <a:t>DEPLOYMENT STATUS </a:t>
            </a:r>
            <a:endParaRPr lang="en-US" b="1" dirty="0"/>
          </a:p>
        </p:txBody>
      </p:sp>
      <p:sp>
        <p:nvSpPr>
          <p:cNvPr id="3" name="Content Placeholder 2"/>
          <p:cNvSpPr>
            <a:spLocks noGrp="1"/>
          </p:cNvSpPr>
          <p:nvPr>
            <p:ph idx="1"/>
          </p:nvPr>
        </p:nvSpPr>
        <p:spPr>
          <a:xfrm>
            <a:off x="457200" y="2165685"/>
            <a:ext cx="8229600" cy="4379504"/>
          </a:xfrm>
        </p:spPr>
        <p:txBody>
          <a:bodyPr>
            <a:normAutofit/>
          </a:bodyPr>
          <a:lstStyle/>
          <a:p>
            <a:pPr marL="0" indent="0">
              <a:spcBef>
                <a:spcPts val="1200"/>
              </a:spcBef>
              <a:spcAft>
                <a:spcPts val="600"/>
              </a:spcAft>
              <a:buNone/>
            </a:pPr>
            <a:endParaRPr lang="en-US" sz="3600" b="1" dirty="0" smtClean="0"/>
          </a:p>
        </p:txBody>
      </p:sp>
    </p:spTree>
    <p:extLst>
      <p:ext uri="{BB962C8B-B14F-4D97-AF65-F5344CB8AC3E}">
        <p14:creationId xmlns:p14="http://schemas.microsoft.com/office/powerpoint/2010/main" val="2983458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868680" y="754380"/>
          <a:ext cx="7749540" cy="4800599"/>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571500" y="5598163"/>
            <a:ext cx="8229600" cy="1366528"/>
          </a:xfrm>
          <a:prstGeom prst="rect">
            <a:avLst/>
          </a:prstGeom>
        </p:spPr>
        <p:txBody>
          <a:bodyPr wrap="square">
            <a:spAutoFit/>
          </a:bodyPr>
          <a:lstStyle/>
          <a:p>
            <a:pPr algn="ctr">
              <a:lnSpc>
                <a:spcPct val="115000"/>
              </a:lnSpc>
              <a:spcAft>
                <a:spcPts val="0"/>
              </a:spcAft>
            </a:pPr>
            <a:endParaRPr lang="en-A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AU"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AU" b="1" dirty="0" smtClean="0">
                <a:latin typeface="Times New Roman" panose="02020603050405020304" pitchFamily="18" charset="0"/>
                <a:ea typeface="Calibri" panose="020F0502020204030204" pitchFamily="34" charset="0"/>
                <a:cs typeface="Times New Roman" panose="02020603050405020304" pitchFamily="18" charset="0"/>
              </a:rPr>
              <a:t>PICs </a:t>
            </a:r>
            <a:r>
              <a:rPr lang="en-AU" b="1" dirty="0">
                <a:latin typeface="Times New Roman" panose="02020603050405020304" pitchFamily="18" charset="0"/>
                <a:ea typeface="Calibri" panose="020F0502020204030204" pitchFamily="34" charset="0"/>
                <a:cs typeface="Times New Roman" panose="02020603050405020304" pitchFamily="18" charset="0"/>
              </a:rPr>
              <a:t>INDC Energy Targets (% of renewable energy in total electricity generation</a:t>
            </a:r>
            <a:r>
              <a:rPr lang="en-AU" b="1" dirty="0" smtClean="0">
                <a:latin typeface="Times New Roman" panose="02020603050405020304" pitchFamily="18" charset="0"/>
                <a:ea typeface="Calibri" panose="020F0502020204030204" pitchFamily="34" charset="0"/>
                <a:cs typeface="Times New Roman" panose="02020603050405020304" pitchFamily="18" charset="0"/>
              </a:rPr>
              <a:t>)</a:t>
            </a:r>
            <a:r>
              <a:rPr lang="en-AU" b="1" dirty="0">
                <a:latin typeface="Times New Roman" panose="02020603050405020304" pitchFamily="18" charset="0"/>
                <a:ea typeface="Calibri" panose="020F0502020204030204" pitchFamily="34" charset="0"/>
                <a:cs typeface="Times New Roman" panose="02020603050405020304" pitchFamily="18" charset="0"/>
              </a:rPr>
              <a:t> </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06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15602" y="-260482"/>
          <a:ext cx="8139778" cy="6437184"/>
        </p:xfrm>
        <a:graphic>
          <a:graphicData uri="http://schemas.openxmlformats.org/drawingml/2006/table">
            <a:tbl>
              <a:tblPr firstRow="1" firstCol="1" bandRow="1">
                <a:tableStyleId>{5C22544A-7EE6-4342-B048-85BDC9FD1C3A}</a:tableStyleId>
              </a:tblPr>
              <a:tblGrid>
                <a:gridCol w="1238138"/>
                <a:gridCol w="4541848"/>
                <a:gridCol w="1179896"/>
                <a:gridCol w="1179896"/>
              </a:tblGrid>
              <a:tr h="0">
                <a:tc>
                  <a:txBody>
                    <a:bodyPr/>
                    <a:lstStyle/>
                    <a:p>
                      <a:pPr>
                        <a:lnSpc>
                          <a:spcPct val="115000"/>
                        </a:lnSpc>
                        <a:spcAft>
                          <a:spcPts val="0"/>
                        </a:spcAft>
                      </a:pPr>
                      <a:r>
                        <a:rPr lang="en-AU" sz="1400">
                          <a:effectLst/>
                        </a:rPr>
                        <a:t>Country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INDC  targets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nSpc>
                          <a:spcPct val="115000"/>
                        </a:lnSpc>
                        <a:spcAft>
                          <a:spcPts val="0"/>
                        </a:spcAft>
                      </a:pPr>
                      <a:r>
                        <a:rPr lang="en-AU" sz="1400">
                          <a:effectLst/>
                        </a:rPr>
                        <a:t>Target</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Year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274224">
                <a:tc>
                  <a:txBody>
                    <a:bodyPr/>
                    <a:lstStyle/>
                    <a:p>
                      <a:pPr>
                        <a:lnSpc>
                          <a:spcPct val="115000"/>
                        </a:lnSpc>
                        <a:spcAft>
                          <a:spcPts val="0"/>
                        </a:spcAft>
                      </a:pPr>
                      <a:r>
                        <a:rPr lang="en-AU" sz="1400">
                          <a:effectLst/>
                        </a:rPr>
                        <a:t>Cook Is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50% islands change from diesel to RE by 2015 to 100% coverage by 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38%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gn="ctr">
                        <a:lnSpc>
                          <a:spcPct val="115000"/>
                        </a:lnSpc>
                        <a:spcAft>
                          <a:spcPts val="0"/>
                        </a:spcAft>
                      </a:pPr>
                      <a:r>
                        <a:rPr lang="en-AU" sz="1400">
                          <a:effectLst/>
                        </a:rPr>
                        <a:t>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r>
              <a:tr h="411336">
                <a:tc>
                  <a:txBody>
                    <a:bodyPr/>
                    <a:lstStyle/>
                    <a:p>
                      <a:pPr>
                        <a:lnSpc>
                          <a:spcPct val="115000"/>
                        </a:lnSpc>
                        <a:spcAft>
                          <a:spcPts val="0"/>
                        </a:spcAft>
                      </a:pPr>
                      <a:r>
                        <a:rPr lang="en-AU" sz="1400">
                          <a:effectLst/>
                        </a:rPr>
                        <a:t>Fiji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100% RE by 2030 from 60% in 2013. Reduce 10% emissions for EE improvements economy wide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100%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411336">
                <a:tc>
                  <a:txBody>
                    <a:bodyPr/>
                    <a:lstStyle/>
                    <a:p>
                      <a:pPr>
                        <a:lnSpc>
                          <a:spcPct val="115000"/>
                        </a:lnSpc>
                        <a:spcAft>
                          <a:spcPts val="0"/>
                        </a:spcAft>
                      </a:pPr>
                      <a:r>
                        <a:rPr lang="en-AU" sz="1400">
                          <a:effectLst/>
                        </a:rPr>
                        <a:t>FSM</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 Reduce emissions 28% by 2025 below 2000 emissions. Conditional - 35% by 2025 below 2000 emissions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14.7%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274224">
                <a:tc>
                  <a:txBody>
                    <a:bodyPr/>
                    <a:lstStyle/>
                    <a:p>
                      <a:pPr>
                        <a:lnSpc>
                          <a:spcPct val="115000"/>
                        </a:lnSpc>
                        <a:spcAft>
                          <a:spcPts val="0"/>
                        </a:spcAft>
                      </a:pPr>
                      <a:r>
                        <a:rPr lang="en-AU" sz="1400">
                          <a:effectLst/>
                        </a:rPr>
                        <a:t>Kiribati</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Reduce emissions 13.7% by 2025 &amp; 12.8% by 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6.58%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0">
                <a:tc>
                  <a:txBody>
                    <a:bodyPr/>
                    <a:lstStyle/>
                    <a:p>
                      <a:pPr>
                        <a:lnSpc>
                          <a:spcPct val="115000"/>
                        </a:lnSpc>
                        <a:spcAft>
                          <a:spcPts val="0"/>
                        </a:spcAft>
                      </a:pPr>
                      <a:r>
                        <a:rPr lang="en-AU" sz="1400">
                          <a:effectLst/>
                        </a:rPr>
                        <a:t>Nauru</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Solar PV installations worth USD 42 million. DSM improvements of USD 8 million. Unconditional - USD 5 million secured for 0.6 MW PV</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50%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480524">
                <a:tc>
                  <a:txBody>
                    <a:bodyPr/>
                    <a:lstStyle/>
                    <a:p>
                      <a:pPr>
                        <a:lnSpc>
                          <a:spcPct val="115000"/>
                        </a:lnSpc>
                        <a:spcAft>
                          <a:spcPts val="0"/>
                        </a:spcAft>
                      </a:pPr>
                      <a:r>
                        <a:rPr lang="en-AU" sz="1400">
                          <a:effectLst/>
                        </a:rPr>
                        <a:t>Niue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38% RE of total generation by 2020 through to 2025. Of this, 10% reduction of electricity demand by 2020. Conditional - 80% RE by 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38%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137112">
                <a:tc>
                  <a:txBody>
                    <a:bodyPr/>
                    <a:lstStyle/>
                    <a:p>
                      <a:pPr>
                        <a:lnSpc>
                          <a:spcPct val="115000"/>
                        </a:lnSpc>
                        <a:spcAft>
                          <a:spcPts val="0"/>
                        </a:spcAft>
                      </a:pPr>
                      <a:r>
                        <a:rPr lang="en-AU" sz="1400">
                          <a:effectLst/>
                        </a:rPr>
                        <a:t>Palau</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45% RE by 2025. 35% EE target by 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45%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137112">
                <a:tc>
                  <a:txBody>
                    <a:bodyPr/>
                    <a:lstStyle/>
                    <a:p>
                      <a:pPr>
                        <a:lnSpc>
                          <a:spcPct val="115000"/>
                        </a:lnSpc>
                        <a:spcAft>
                          <a:spcPts val="0"/>
                        </a:spcAft>
                      </a:pPr>
                      <a:r>
                        <a:rPr lang="en-AU" sz="1400">
                          <a:effectLst/>
                        </a:rPr>
                        <a:t>PNG</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100% RE by 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100%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411336">
                <a:tc>
                  <a:txBody>
                    <a:bodyPr/>
                    <a:lstStyle/>
                    <a:p>
                      <a:pPr>
                        <a:lnSpc>
                          <a:spcPct val="115000"/>
                        </a:lnSpc>
                        <a:spcAft>
                          <a:spcPts val="0"/>
                        </a:spcAft>
                      </a:pPr>
                      <a:r>
                        <a:rPr lang="en-AU" sz="1400">
                          <a:effectLst/>
                        </a:rPr>
                        <a:t>RMI</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Reduce emissions 32% below 2010 by 2025. Indicative - reduce emissions to 45% below 2010 levels by 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55%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274224">
                <a:tc>
                  <a:txBody>
                    <a:bodyPr/>
                    <a:lstStyle/>
                    <a:p>
                      <a:pPr>
                        <a:lnSpc>
                          <a:spcPct val="115000"/>
                        </a:lnSpc>
                        <a:spcAft>
                          <a:spcPts val="0"/>
                        </a:spcAft>
                      </a:pPr>
                      <a:r>
                        <a:rPr lang="en-AU" sz="1400">
                          <a:effectLst/>
                        </a:rPr>
                        <a:t>Samoa</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100% RE through to 2025. Conditional - in reaching the target in 2017.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100%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480524">
                <a:tc>
                  <a:txBody>
                    <a:bodyPr/>
                    <a:lstStyle/>
                    <a:p>
                      <a:pPr>
                        <a:lnSpc>
                          <a:spcPct val="115000"/>
                        </a:lnSpc>
                        <a:spcAft>
                          <a:spcPts val="0"/>
                        </a:spcAft>
                      </a:pPr>
                      <a:r>
                        <a:rPr lang="en-AU" sz="1400">
                          <a:effectLst/>
                        </a:rPr>
                        <a:t>Solomon Is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Reduce emissions by 12% below 2015 level by 2025 &amp; 30% below 2015 by 2030. Conditional - reduce 27% by 2025 &amp; 45% by 2030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4.68%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137112">
                <a:tc>
                  <a:txBody>
                    <a:bodyPr/>
                    <a:lstStyle/>
                    <a:p>
                      <a:pPr>
                        <a:lnSpc>
                          <a:spcPct val="115000"/>
                        </a:lnSpc>
                        <a:spcAft>
                          <a:spcPts val="0"/>
                        </a:spcAft>
                      </a:pPr>
                      <a:r>
                        <a:rPr lang="en-AU" sz="1400">
                          <a:effectLst/>
                        </a:rPr>
                        <a:t>Tonga</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50% RE by 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50%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274224">
                <a:tc>
                  <a:txBody>
                    <a:bodyPr/>
                    <a:lstStyle/>
                    <a:p>
                      <a:pPr>
                        <a:lnSpc>
                          <a:spcPct val="115000"/>
                        </a:lnSpc>
                        <a:spcAft>
                          <a:spcPts val="0"/>
                        </a:spcAft>
                      </a:pPr>
                      <a:r>
                        <a:rPr lang="en-AU" sz="1400">
                          <a:effectLst/>
                        </a:rPr>
                        <a:t>Tuvalu</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a:effectLst/>
                        </a:rPr>
                        <a:t>Reduce emissions from generation by 100% by 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100%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a:effectLst/>
                        </a:rPr>
                        <a:t>2025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r h="137112">
                <a:tc>
                  <a:txBody>
                    <a:bodyPr/>
                    <a:lstStyle/>
                    <a:p>
                      <a:pPr>
                        <a:lnSpc>
                          <a:spcPct val="115000"/>
                        </a:lnSpc>
                        <a:spcAft>
                          <a:spcPts val="0"/>
                        </a:spcAft>
                      </a:pPr>
                      <a:r>
                        <a:rPr lang="en-AU" sz="1400" dirty="0">
                          <a:effectLst/>
                        </a:rPr>
                        <a:t>Vanuatu</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ctr"/>
                </a:tc>
                <a:tc>
                  <a:txBody>
                    <a:bodyPr/>
                    <a:lstStyle/>
                    <a:p>
                      <a:pPr>
                        <a:lnSpc>
                          <a:spcPct val="115000"/>
                        </a:lnSpc>
                        <a:spcAft>
                          <a:spcPts val="0"/>
                        </a:spcAft>
                      </a:pPr>
                      <a:r>
                        <a:rPr lang="en-AU" sz="1400" dirty="0">
                          <a:effectLst/>
                        </a:rPr>
                        <a:t>100% RE by 2030.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tc>
                <a:tc>
                  <a:txBody>
                    <a:bodyPr/>
                    <a:lstStyle/>
                    <a:p>
                      <a:pPr algn="ctr">
                        <a:lnSpc>
                          <a:spcPct val="115000"/>
                        </a:lnSpc>
                        <a:spcAft>
                          <a:spcPts val="0"/>
                        </a:spcAft>
                      </a:pPr>
                      <a:r>
                        <a:rPr lang="en-AU" sz="1400">
                          <a:effectLst/>
                        </a:rPr>
                        <a:t>100%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c>
                  <a:txBody>
                    <a:bodyPr/>
                    <a:lstStyle/>
                    <a:p>
                      <a:pPr algn="ctr">
                        <a:lnSpc>
                          <a:spcPct val="115000"/>
                        </a:lnSpc>
                        <a:spcAft>
                          <a:spcPts val="0"/>
                        </a:spcAft>
                      </a:pPr>
                      <a:r>
                        <a:rPr lang="en-AU" sz="1400" dirty="0">
                          <a:effectLst/>
                        </a:rPr>
                        <a:t>2030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775" marR="48775" marT="0" marB="0" anchor="b"/>
                </a:tc>
              </a:tr>
            </a:tbl>
          </a:graphicData>
        </a:graphic>
      </p:graphicFrame>
      <p:sp>
        <p:nvSpPr>
          <p:cNvPr id="3" name="Rectangle 2"/>
          <p:cNvSpPr/>
          <p:nvPr/>
        </p:nvSpPr>
        <p:spPr>
          <a:xfrm>
            <a:off x="798482" y="6430358"/>
            <a:ext cx="8139778" cy="369332"/>
          </a:xfrm>
          <a:prstGeom prst="rect">
            <a:avLst/>
          </a:prstGeom>
        </p:spPr>
        <p:txBody>
          <a:bodyPr wrap="square">
            <a:spAutoFit/>
          </a:bodyPr>
          <a:lstStyle/>
          <a:p>
            <a:r>
              <a:rPr lang="en-AU" b="1" dirty="0" smtClean="0">
                <a:latin typeface="Times New Roman" panose="02020603050405020304" pitchFamily="18" charset="0"/>
                <a:ea typeface="Calibri" panose="020F0502020204030204" pitchFamily="34" charset="0"/>
              </a:rPr>
              <a:t>The </a:t>
            </a:r>
            <a:r>
              <a:rPr lang="en-AU" b="1" dirty="0">
                <a:latin typeface="Times New Roman" panose="02020603050405020304" pitchFamily="18" charset="0"/>
                <a:ea typeface="Calibri" panose="020F0502020204030204" pitchFamily="34" charset="0"/>
              </a:rPr>
              <a:t>varying expressions and target years used in the PICs INDCs.</a:t>
            </a:r>
            <a:endParaRPr lang="en-AU" dirty="0"/>
          </a:p>
        </p:txBody>
      </p:sp>
    </p:spTree>
    <p:extLst>
      <p:ext uri="{BB962C8B-B14F-4D97-AF65-F5344CB8AC3E}">
        <p14:creationId xmlns:p14="http://schemas.microsoft.com/office/powerpoint/2010/main" val="3545901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485709940"/>
              </p:ext>
            </p:extLst>
          </p:nvPr>
        </p:nvGraphicFramePr>
        <p:xfrm>
          <a:off x="868680" y="1668780"/>
          <a:ext cx="7246620" cy="413765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525780" y="5560471"/>
            <a:ext cx="8366760" cy="906402"/>
          </a:xfrm>
          <a:prstGeom prst="rect">
            <a:avLst/>
          </a:prstGeom>
        </p:spPr>
        <p:txBody>
          <a:bodyPr wrap="square">
            <a:spAutoFit/>
          </a:bodyPr>
          <a:lstStyle/>
          <a:p>
            <a:pPr algn="ctr">
              <a:lnSpc>
                <a:spcPct val="115000"/>
              </a:lnSpc>
              <a:spcAft>
                <a:spcPts val="0"/>
              </a:spcAft>
            </a:pPr>
            <a:endParaRPr lang="en-A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AU" b="1" dirty="0" smtClean="0">
                <a:latin typeface="Times New Roman" panose="02020603050405020304" pitchFamily="18" charset="0"/>
                <a:ea typeface="Calibri" panose="020F0502020204030204" pitchFamily="34" charset="0"/>
                <a:cs typeface="Times New Roman" panose="02020603050405020304" pitchFamily="18" charset="0"/>
              </a:rPr>
              <a:t>PICs </a:t>
            </a:r>
            <a:r>
              <a:rPr lang="en-AU" b="1" dirty="0">
                <a:latin typeface="Times New Roman" panose="02020603050405020304" pitchFamily="18" charset="0"/>
                <a:ea typeface="Calibri" panose="020F0502020204030204" pitchFamily="34" charset="0"/>
                <a:cs typeface="Times New Roman" panose="02020603050405020304" pitchFamily="18" charset="0"/>
              </a:rPr>
              <a:t>INDC Energy Targets (% of renewable energy in total electricity generation</a:t>
            </a:r>
            <a:r>
              <a:rPr lang="en-AU" b="1" dirty="0" smtClean="0">
                <a:latin typeface="Times New Roman" panose="02020603050405020304" pitchFamily="18" charset="0"/>
                <a:ea typeface="Calibri" panose="020F0502020204030204" pitchFamily="34" charset="0"/>
                <a:cs typeface="Times New Roman" panose="02020603050405020304" pitchFamily="18" charset="0"/>
              </a:rPr>
              <a:t>)</a:t>
            </a:r>
            <a:r>
              <a:rPr lang="en-AU" sz="2800" b="1" dirty="0">
                <a:latin typeface="Times New Roman" panose="02020603050405020304" pitchFamily="18" charset="0"/>
                <a:ea typeface="Calibri" panose="020F0502020204030204" pitchFamily="34" charset="0"/>
                <a:cs typeface="Times New Roman" panose="02020603050405020304" pitchFamily="18" charset="0"/>
              </a:rPr>
              <a:t> </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2648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1268413"/>
            <a:ext cx="9144000" cy="681037"/>
          </a:xfrm>
        </p:spPr>
        <p:txBody>
          <a:bodyPr/>
          <a:lstStyle/>
          <a:p>
            <a:pPr>
              <a:defRPr/>
            </a:pPr>
            <a:r>
              <a:rPr lang="en-US" sz="3600" dirty="0" smtClean="0">
                <a:solidFill>
                  <a:schemeClr val="bg2">
                    <a:lumMod val="50000"/>
                  </a:schemeClr>
                </a:solidFill>
                <a:ea typeface="ＭＳ Ｐゴシック" pitchFamily="-109" charset="-128"/>
              </a:rPr>
              <a:t>% of the pop. with access to electricity (2012)  </a:t>
            </a:r>
            <a:endParaRPr lang="en-US" sz="3600" dirty="0">
              <a:solidFill>
                <a:schemeClr val="bg2">
                  <a:lumMod val="50000"/>
                </a:schemeClr>
              </a:solidFill>
              <a:ea typeface="ＭＳ Ｐゴシック" pitchFamily="-109" charset="-128"/>
            </a:endParaRPr>
          </a:p>
        </p:txBody>
      </p:sp>
      <p:sp>
        <p:nvSpPr>
          <p:cNvPr id="29699" name="Content Placeholder 2"/>
          <p:cNvSpPr>
            <a:spLocks noGrp="1"/>
          </p:cNvSpPr>
          <p:nvPr>
            <p:ph idx="1"/>
          </p:nvPr>
        </p:nvSpPr>
        <p:spPr>
          <a:xfrm>
            <a:off x="250825" y="2035175"/>
            <a:ext cx="8634413" cy="4822825"/>
          </a:xfrm>
        </p:spPr>
        <p:txBody>
          <a:bodyPr/>
          <a:lstStyle/>
          <a:p>
            <a:pPr marL="0" indent="0">
              <a:buFont typeface="Arial" panose="020B0604020202020204" pitchFamily="34" charset="0"/>
              <a:buNone/>
            </a:pPr>
            <a:r>
              <a:rPr lang="en-AU" altLang="en-US" sz="2800" smtClean="0">
                <a:solidFill>
                  <a:schemeClr val="tx2"/>
                </a:solidFill>
              </a:rPr>
              <a:t>SE4ALL global tracking framework  </a:t>
            </a:r>
          </a:p>
          <a:p>
            <a:pPr marL="0" indent="0">
              <a:buFont typeface="Arial" panose="020B0604020202020204" pitchFamily="34" charset="0"/>
              <a:buNone/>
            </a:pPr>
            <a:r>
              <a:rPr lang="en-AU" altLang="en-US" sz="2800" smtClean="0">
                <a:solidFill>
                  <a:schemeClr val="tx2"/>
                </a:solidFill>
              </a:rPr>
              <a:t> </a:t>
            </a:r>
            <a:endParaRPr lang="en-US" altLang="en-US" sz="3600" smtClean="0"/>
          </a:p>
          <a:p>
            <a:pPr marL="0" indent="0">
              <a:buFont typeface="Arial" panose="020B0604020202020204" pitchFamily="34" charset="0"/>
              <a:buNone/>
            </a:pPr>
            <a:endParaRPr lang="en-US" altLang="en-US" sz="4000" smtClean="0"/>
          </a:p>
        </p:txBody>
      </p:sp>
      <p:sp>
        <p:nvSpPr>
          <p:cNvPr id="5" name="Rectangle 4"/>
          <p:cNvSpPr/>
          <p:nvPr/>
        </p:nvSpPr>
        <p:spPr>
          <a:xfrm>
            <a:off x="0" y="0"/>
            <a:ext cx="9144000" cy="46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aphicFrame>
        <p:nvGraphicFramePr>
          <p:cNvPr id="7" name="Table 6"/>
          <p:cNvGraphicFramePr>
            <a:graphicFrameLocks noGrp="1"/>
          </p:cNvGraphicFramePr>
          <p:nvPr/>
        </p:nvGraphicFramePr>
        <p:xfrm>
          <a:off x="971550" y="2565400"/>
          <a:ext cx="7704138" cy="4156071"/>
        </p:xfrm>
        <a:graphic>
          <a:graphicData uri="http://schemas.openxmlformats.org/drawingml/2006/table">
            <a:tbl>
              <a:tblPr>
                <a:tableStyleId>{5C22544A-7EE6-4342-B048-85BDC9FD1C3A}</a:tableStyleId>
              </a:tblPr>
              <a:tblGrid>
                <a:gridCol w="4446000"/>
                <a:gridCol w="1629069"/>
                <a:gridCol w="1629069"/>
              </a:tblGrid>
              <a:tr h="355220">
                <a:tc>
                  <a:txBody>
                    <a:bodyPr/>
                    <a:lstStyle/>
                    <a:p>
                      <a:pPr algn="ctr" fontAlgn="b"/>
                      <a:r>
                        <a:rPr lang="en-AU" sz="2000" b="1" u="none" strike="noStrike" dirty="0">
                          <a:effectLst/>
                        </a:rPr>
                        <a:t>Region</a:t>
                      </a:r>
                      <a:endParaRPr lang="en-AU" sz="2000" b="1"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b="1" u="none" strike="noStrike" dirty="0">
                          <a:effectLst/>
                        </a:rPr>
                        <a:t>2010</a:t>
                      </a:r>
                      <a:endParaRPr lang="en-AU" sz="2000" b="1"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b="1" u="none" strike="noStrike" dirty="0">
                          <a:effectLst/>
                        </a:rPr>
                        <a:t>2012</a:t>
                      </a:r>
                      <a:endParaRPr lang="en-AU" sz="2000" b="1" i="0" u="none" strike="noStrike" dirty="0">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Caucasus and Central Asia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100</a:t>
                      </a:r>
                      <a:endParaRPr lang="en-AU" sz="2000" b="0" i="0" u="none" strike="noStrike">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100</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Developed countries</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100</a:t>
                      </a:r>
                      <a:endParaRPr lang="en-AU" sz="2000" b="0" i="0" u="none" strike="noStrike">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100</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Eastern Asia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98</a:t>
                      </a:r>
                      <a:endParaRPr lang="en-AU" sz="2000" b="0" i="0" u="none" strike="noStrike">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99</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Latin America &amp; Caribbean</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95</a:t>
                      </a:r>
                      <a:endParaRPr lang="en-AU" sz="2000" b="0" i="0" u="none" strike="noStrike">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96</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Northern Africa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99</a:t>
                      </a:r>
                      <a:endParaRPr lang="en-AU" sz="2000" b="0" i="0" u="none" strike="noStrike">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effectLst/>
                        </a:rPr>
                        <a:t>100</a:t>
                      </a:r>
                      <a:endParaRPr lang="en-AU" sz="2000" b="0" i="0" u="none" strike="noStrike" dirty="0">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solidFill>
                            <a:srgbClr val="FF0000"/>
                          </a:solidFill>
                          <a:effectLst/>
                        </a:rPr>
                        <a:t>Oceania</a:t>
                      </a:r>
                      <a:endParaRPr lang="en-AU" sz="2000" b="0" i="0" u="none" strike="noStrike" dirty="0">
                        <a:solidFill>
                          <a:srgbClr val="FF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solidFill>
                            <a:srgbClr val="FF0000"/>
                          </a:solidFill>
                          <a:effectLst/>
                        </a:rPr>
                        <a:t>25</a:t>
                      </a:r>
                      <a:endParaRPr lang="en-AU" sz="2000" b="0" i="0" u="none" strike="noStrike" dirty="0">
                        <a:solidFill>
                          <a:srgbClr val="FF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solidFill>
                            <a:srgbClr val="FF0000"/>
                          </a:solidFill>
                          <a:effectLst/>
                        </a:rPr>
                        <a:t>29</a:t>
                      </a:r>
                      <a:endParaRPr lang="en-AU" sz="2000" b="0" i="0" u="none" strike="noStrike" dirty="0">
                        <a:solidFill>
                          <a:srgbClr val="FF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effectLst/>
                        </a:rPr>
                        <a:t>Southern Asia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effectLst/>
                        </a:rPr>
                        <a:t>75</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79</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err="1">
                          <a:effectLst/>
                        </a:rPr>
                        <a:t>Southeastern</a:t>
                      </a:r>
                      <a:r>
                        <a:rPr lang="en-AU" sz="2000" u="none" strike="noStrike" dirty="0">
                          <a:effectLst/>
                        </a:rPr>
                        <a:t> Asia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effectLst/>
                        </a:rPr>
                        <a:t>88</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a:effectLst/>
                        </a:rPr>
                        <a:t>90</a:t>
                      </a:r>
                      <a:endParaRPr lang="en-AU" sz="2000" b="0" i="0" u="none" strike="noStrike">
                        <a:solidFill>
                          <a:srgbClr val="000000"/>
                        </a:solidFill>
                        <a:effectLst/>
                        <a:latin typeface="Calibri" panose="020F0502020204030204" pitchFamily="34" charset="0"/>
                      </a:endParaRPr>
                    </a:p>
                  </a:txBody>
                  <a:tcPr marL="6349" marR="6349" marT="6349" marB="0" anchor="b"/>
                </a:tc>
              </a:tr>
              <a:tr h="343379">
                <a:tc>
                  <a:txBody>
                    <a:bodyPr/>
                    <a:lstStyle/>
                    <a:p>
                      <a:pPr algn="l" fontAlgn="b"/>
                      <a:r>
                        <a:rPr lang="en-AU" sz="2000" u="none" strike="noStrike" dirty="0">
                          <a:solidFill>
                            <a:srgbClr val="FF0000"/>
                          </a:solidFill>
                          <a:effectLst/>
                        </a:rPr>
                        <a:t>Sub-Saharan Africa</a:t>
                      </a:r>
                      <a:endParaRPr lang="en-AU" sz="2000" b="0" i="0" u="none" strike="noStrike" dirty="0">
                        <a:solidFill>
                          <a:srgbClr val="FF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solidFill>
                            <a:srgbClr val="FF0000"/>
                          </a:solidFill>
                          <a:effectLst/>
                        </a:rPr>
                        <a:t>32</a:t>
                      </a:r>
                      <a:endParaRPr lang="en-AU" sz="2000" b="0" i="0" u="none" strike="noStrike" dirty="0">
                        <a:solidFill>
                          <a:srgbClr val="FF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solidFill>
                            <a:srgbClr val="FF0000"/>
                          </a:solidFill>
                          <a:effectLst/>
                        </a:rPr>
                        <a:t>35</a:t>
                      </a:r>
                      <a:endParaRPr lang="en-AU" sz="2000" b="0" i="0" u="none" strike="noStrike" dirty="0">
                        <a:solidFill>
                          <a:srgbClr val="FF0000"/>
                        </a:solidFill>
                        <a:effectLst/>
                        <a:latin typeface="Calibri" panose="020F0502020204030204" pitchFamily="34" charset="0"/>
                      </a:endParaRPr>
                    </a:p>
                  </a:txBody>
                  <a:tcPr marL="6349" marR="6349" marT="6349" marB="0" anchor="b"/>
                </a:tc>
              </a:tr>
              <a:tr h="355220">
                <a:tc>
                  <a:txBody>
                    <a:bodyPr/>
                    <a:lstStyle/>
                    <a:p>
                      <a:pPr algn="l" fontAlgn="b"/>
                      <a:r>
                        <a:rPr lang="en-AU" sz="2000" u="none" strike="noStrike" dirty="0">
                          <a:effectLst/>
                        </a:rPr>
                        <a:t>Western Asia</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effectLst/>
                        </a:rPr>
                        <a:t>91</a:t>
                      </a:r>
                      <a:endParaRPr lang="en-AU" sz="2000" b="0"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u="none" strike="noStrike" dirty="0">
                          <a:effectLst/>
                        </a:rPr>
                        <a:t>93</a:t>
                      </a:r>
                      <a:endParaRPr lang="en-AU" sz="2000" b="0" i="0" u="none" strike="noStrike" dirty="0">
                        <a:solidFill>
                          <a:srgbClr val="000000"/>
                        </a:solidFill>
                        <a:effectLst/>
                        <a:latin typeface="Calibri" panose="020F0502020204030204" pitchFamily="34" charset="0"/>
                      </a:endParaRPr>
                    </a:p>
                  </a:txBody>
                  <a:tcPr marL="6349" marR="6349" marT="6349" marB="0" anchor="b"/>
                </a:tc>
              </a:tr>
              <a:tr h="355220">
                <a:tc>
                  <a:txBody>
                    <a:bodyPr/>
                    <a:lstStyle/>
                    <a:p>
                      <a:pPr algn="l" fontAlgn="b"/>
                      <a:r>
                        <a:rPr lang="en-AU" sz="2000" b="1" u="none" strike="noStrike" dirty="0">
                          <a:effectLst/>
                        </a:rPr>
                        <a:t>World</a:t>
                      </a:r>
                      <a:endParaRPr lang="en-AU" sz="2000" b="1"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b="1" u="none" strike="noStrike" dirty="0">
                          <a:effectLst/>
                        </a:rPr>
                        <a:t>83</a:t>
                      </a:r>
                      <a:endParaRPr lang="en-AU" sz="2000" b="1" i="0" u="none" strike="noStrike" dirty="0">
                        <a:solidFill>
                          <a:srgbClr val="000000"/>
                        </a:solidFill>
                        <a:effectLst/>
                        <a:latin typeface="Calibri" panose="020F0502020204030204" pitchFamily="34" charset="0"/>
                      </a:endParaRPr>
                    </a:p>
                  </a:txBody>
                  <a:tcPr marL="6349" marR="6349" marT="6349" marB="0" anchor="b"/>
                </a:tc>
                <a:tc>
                  <a:txBody>
                    <a:bodyPr/>
                    <a:lstStyle/>
                    <a:p>
                      <a:pPr algn="r" fontAlgn="b"/>
                      <a:r>
                        <a:rPr lang="en-AU" sz="2000" b="1" u="none" strike="noStrike" dirty="0">
                          <a:effectLst/>
                        </a:rPr>
                        <a:t>85</a:t>
                      </a:r>
                      <a:endParaRPr lang="en-AU" sz="2000" b="1" i="0" u="none" strike="noStrike" dirty="0">
                        <a:solidFill>
                          <a:srgbClr val="000000"/>
                        </a:solidFill>
                        <a:effectLst/>
                        <a:latin typeface="Calibri" panose="020F0502020204030204" pitchFamily="34" charset="0"/>
                      </a:endParaRPr>
                    </a:p>
                  </a:txBody>
                  <a:tcPr marL="6349" marR="6349" marT="6349" marB="0" anchor="b"/>
                </a:tc>
              </a:tr>
            </a:tbl>
          </a:graphicData>
        </a:graphic>
      </p:graphicFrame>
    </p:spTree>
    <p:extLst>
      <p:ext uri="{BB962C8B-B14F-4D97-AF65-F5344CB8AC3E}">
        <p14:creationId xmlns:p14="http://schemas.microsoft.com/office/powerpoint/2010/main" val="203282920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smtClean="0"/>
              <a:t>Challenges</a:t>
            </a:r>
            <a:endParaRPr lang="en-US" b="1" dirty="0"/>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Grid stability</a:t>
            </a:r>
          </a:p>
          <a:p>
            <a:r>
              <a:rPr lang="en-US" sz="3600" dirty="0" smtClean="0"/>
              <a:t>Access vs. GHG emission saving</a:t>
            </a:r>
          </a:p>
          <a:p>
            <a:r>
              <a:rPr lang="en-US" sz="3600" dirty="0" smtClean="0"/>
              <a:t>Very much reliant on grant funding  </a:t>
            </a:r>
          </a:p>
          <a:p>
            <a:r>
              <a:rPr lang="en-US" sz="3600" dirty="0" smtClean="0"/>
              <a:t>Resilience  </a:t>
            </a:r>
          </a:p>
          <a:p>
            <a:pPr marL="0" indent="0">
              <a:buNone/>
            </a:pPr>
            <a:endParaRPr lang="en-AU" sz="3600" dirty="0"/>
          </a:p>
        </p:txBody>
      </p:sp>
    </p:spTree>
    <p:extLst>
      <p:ext uri="{BB962C8B-B14F-4D97-AF65-F5344CB8AC3E}">
        <p14:creationId xmlns:p14="http://schemas.microsoft.com/office/powerpoint/2010/main" val="183330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243408"/>
            <a:ext cx="8229600" cy="1143000"/>
          </a:xfrm>
        </p:spPr>
        <p:txBody>
          <a:bodyPr>
            <a:normAutofit/>
          </a:bodyPr>
          <a:lstStyle/>
          <a:p>
            <a:r>
              <a:rPr lang="en-US" dirty="0" smtClean="0"/>
              <a:t>Tonga – Cyclone Ian 2014 </a:t>
            </a:r>
            <a:endParaRPr lang="en-US" dirty="0"/>
          </a:p>
        </p:txBody>
      </p:sp>
      <p:pic>
        <p:nvPicPr>
          <p:cNvPr id="1027" name="Picture 3" descr="C:\Users\frankv\Desktop\PCCR\PPT\Tong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3605189" cy="5328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frankv\Desktop\PCCR\PPT\Tong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688256"/>
            <a:ext cx="459602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frankv\Desktop\PCCR\PPT\Tonga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909" y="3461737"/>
            <a:ext cx="4596022" cy="256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0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Tonga – Cyclone Ian 2014 </a:t>
            </a:r>
            <a:endParaRPr lang="en-AU" dirty="0"/>
          </a:p>
        </p:txBody>
      </p:sp>
      <p:pic>
        <p:nvPicPr>
          <p:cNvPr id="8" name="Picture 2" descr="C:\Users\frankv\Desktop\PCCR\Tonga\2014-01-20 21.45.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2816"/>
            <a:ext cx="4826952" cy="42615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frankv\Desktop\PCCR\Tonga\2014-01-20 21.36.2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5957" t="10149" r="20887" b="20208"/>
          <a:stretch/>
        </p:blipFill>
        <p:spPr bwMode="auto">
          <a:xfrm>
            <a:off x="4889985" y="1753614"/>
            <a:ext cx="4254015" cy="428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1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505"/>
            <a:ext cx="7363326" cy="5522495"/>
          </a:xfrm>
          <a:prstGeom prst="rect">
            <a:avLst/>
          </a:prstGeom>
        </p:spPr>
      </p:pic>
      <p:sp>
        <p:nvSpPr>
          <p:cNvPr id="4" name="TextBox 3"/>
          <p:cNvSpPr txBox="1"/>
          <p:nvPr/>
        </p:nvSpPr>
        <p:spPr>
          <a:xfrm>
            <a:off x="320842" y="401053"/>
            <a:ext cx="5470358" cy="646331"/>
          </a:xfrm>
          <a:prstGeom prst="rect">
            <a:avLst/>
          </a:prstGeom>
          <a:noFill/>
        </p:spPr>
        <p:txBody>
          <a:bodyPr wrap="square" rtlCol="0">
            <a:spAutoFit/>
          </a:bodyPr>
          <a:lstStyle/>
          <a:p>
            <a:r>
              <a:rPr lang="en-AU" sz="3600" b="1" dirty="0" smtClean="0"/>
              <a:t>Vanuatu Gasifier</a:t>
            </a:r>
            <a:endParaRPr lang="en-AU" sz="3600" b="1" dirty="0"/>
          </a:p>
        </p:txBody>
      </p:sp>
    </p:spTree>
    <p:extLst>
      <p:ext uri="{BB962C8B-B14F-4D97-AF65-F5344CB8AC3E}">
        <p14:creationId xmlns:p14="http://schemas.microsoft.com/office/powerpoint/2010/main" val="1535892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FSM – Cyclone </a:t>
            </a:r>
            <a:r>
              <a:rPr lang="en-AU" i="1" dirty="0" err="1" smtClean="0"/>
              <a:t>Maysak</a:t>
            </a:r>
            <a:r>
              <a:rPr lang="en-AU" i="1" dirty="0" smtClean="0"/>
              <a:t> (2015)</a:t>
            </a:r>
            <a:r>
              <a:rPr lang="en-US" dirty="0" smtClean="0"/>
              <a:t> </a:t>
            </a:r>
            <a:endParaRPr lang="en-US" dirty="0"/>
          </a:p>
        </p:txBody>
      </p:sp>
      <p:sp>
        <p:nvSpPr>
          <p:cNvPr id="3" name="Content Placeholder 2"/>
          <p:cNvSpPr>
            <a:spLocks noGrp="1"/>
          </p:cNvSpPr>
          <p:nvPr>
            <p:ph idx="1"/>
          </p:nvPr>
        </p:nvSpPr>
        <p:spPr/>
        <p:txBody>
          <a:bodyPr/>
          <a:lstStyle/>
          <a:p>
            <a:endParaRPr lang="en-US" dirty="0">
              <a:solidFill>
                <a:srgbClr val="FF0000"/>
              </a:solidFill>
            </a:endParaRPr>
          </a:p>
        </p:txBody>
      </p:sp>
      <p:pic>
        <p:nvPicPr>
          <p:cNvPr id="2050" name="Picture 2" descr="C:\Users\frankv\Desktop\PCCR\FS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2" y="1484784"/>
            <a:ext cx="6096546" cy="41857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rankv\Desktop\PCCR\FS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1484784"/>
            <a:ext cx="2687914" cy="1622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frankv\Desktop\PCCR\FSM\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01" y="3582367"/>
            <a:ext cx="2657779" cy="199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7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V55A51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989138"/>
            <a:ext cx="5495925"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7" descr="P427059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679825"/>
            <a:ext cx="31321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8" descr="P42303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2625" y="1989138"/>
            <a:ext cx="31559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726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62" y="1246107"/>
            <a:ext cx="7265656" cy="5076006"/>
          </a:xfrm>
          <a:prstGeom prst="rect">
            <a:avLst/>
          </a:prstGeom>
        </p:spPr>
      </p:pic>
    </p:spTree>
    <p:extLst>
      <p:ext uri="{BB962C8B-B14F-4D97-AF65-F5344CB8AC3E}">
        <p14:creationId xmlns:p14="http://schemas.microsoft.com/office/powerpoint/2010/main" val="59065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1143000"/>
          </a:xfrm>
        </p:spPr>
        <p:txBody>
          <a:bodyPr>
            <a:normAutofit/>
          </a:bodyPr>
          <a:lstStyle/>
          <a:p>
            <a:pPr algn="l"/>
            <a:r>
              <a:rPr lang="en-US" dirty="0" smtClean="0"/>
              <a:t>Vanuatu – Cyclone Pam (2015)</a:t>
            </a:r>
            <a:endParaRPr lang="en-US" dirty="0"/>
          </a:p>
        </p:txBody>
      </p:sp>
      <p:pic>
        <p:nvPicPr>
          <p:cNvPr id="3078" name="Picture 6" descr="http://media2.s-nbcnews.com/j/MSNBC/Components/Video/__NEW/x_lon_DroneFootageVanuatu_150316.nbcnews-video-reststate-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340768"/>
            <a:ext cx="4572000" cy="25756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frankv\Desktop\PCCR\Vanuatu\6319784-4x3-940x7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18" y="1290446"/>
            <a:ext cx="3804706" cy="264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11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64824" cy="625029"/>
          </a:xfrm>
        </p:spPr>
        <p:txBody>
          <a:bodyPr>
            <a:normAutofit fontScale="90000"/>
          </a:bodyPr>
          <a:lstStyle/>
          <a:p>
            <a:pPr algn="l"/>
            <a:r>
              <a:rPr lang="en-AU" b="1" dirty="0" smtClean="0">
                <a:solidFill>
                  <a:schemeClr val="accent3"/>
                </a:solidFill>
              </a:rPr>
              <a:t>Feb 2016 / TC Winston</a:t>
            </a:r>
            <a:endParaRPr lang="en-AU" b="1" dirty="0">
              <a:solidFill>
                <a:schemeClr val="accent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644" y="994557"/>
            <a:ext cx="7470768" cy="4983162"/>
          </a:xfrm>
        </p:spPr>
      </p:pic>
    </p:spTree>
    <p:extLst>
      <p:ext uri="{BB962C8B-B14F-4D97-AF65-F5344CB8AC3E}">
        <p14:creationId xmlns:p14="http://schemas.microsoft.com/office/powerpoint/2010/main" val="3314726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02-August-16</a:t>
            </a:r>
            <a:endParaRPr lang="en-AU"/>
          </a:p>
        </p:txBody>
      </p:sp>
      <p:sp>
        <p:nvSpPr>
          <p:cNvPr id="3" name="Footer Placeholder 2"/>
          <p:cNvSpPr>
            <a:spLocks noGrp="1"/>
          </p:cNvSpPr>
          <p:nvPr>
            <p:ph type="ftr" sz="quarter" idx="11"/>
          </p:nvPr>
        </p:nvSpPr>
        <p:spPr/>
        <p:txBody>
          <a:bodyPr/>
          <a:lstStyle/>
          <a:p>
            <a:r>
              <a:rPr lang="en-AU" smtClean="0"/>
              <a:t>PPA25Conference</a:t>
            </a:r>
            <a:endParaRPr lang="en-AU"/>
          </a:p>
        </p:txBody>
      </p:sp>
      <p:sp>
        <p:nvSpPr>
          <p:cNvPr id="4" name="Slide Number Placeholder 3"/>
          <p:cNvSpPr>
            <a:spLocks noGrp="1"/>
          </p:cNvSpPr>
          <p:nvPr>
            <p:ph type="sldNum" sz="quarter" idx="12"/>
          </p:nvPr>
        </p:nvSpPr>
        <p:spPr/>
        <p:txBody>
          <a:bodyPr/>
          <a:lstStyle/>
          <a:p>
            <a:fld id="{FB3C1333-33EC-46BC-8965-0583C4BB42A7}" type="slidenum">
              <a:rPr lang="en-AU" smtClean="0"/>
              <a:pPr/>
              <a:t>45</a:t>
            </a:fld>
            <a:endParaRPr lang="en-AU"/>
          </a:p>
        </p:txBody>
      </p:sp>
      <p:pic>
        <p:nvPicPr>
          <p:cNvPr id="4098" name="Picture 2" descr="http://www.radionz.co.nz/assets/news_crops/8219/eight_col_tonga_vavau2.jpg?1455758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0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151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02-August-16</a:t>
            </a:r>
            <a:endParaRPr lang="en-AU"/>
          </a:p>
        </p:txBody>
      </p:sp>
      <p:sp>
        <p:nvSpPr>
          <p:cNvPr id="3" name="Footer Placeholder 2"/>
          <p:cNvSpPr>
            <a:spLocks noGrp="1"/>
          </p:cNvSpPr>
          <p:nvPr>
            <p:ph type="ftr" sz="quarter" idx="11"/>
          </p:nvPr>
        </p:nvSpPr>
        <p:spPr/>
        <p:txBody>
          <a:bodyPr/>
          <a:lstStyle/>
          <a:p>
            <a:r>
              <a:rPr lang="en-AU" smtClean="0"/>
              <a:t>PPA25Conference</a:t>
            </a:r>
            <a:endParaRPr lang="en-AU"/>
          </a:p>
        </p:txBody>
      </p:sp>
      <p:sp>
        <p:nvSpPr>
          <p:cNvPr id="4" name="Slide Number Placeholder 3"/>
          <p:cNvSpPr>
            <a:spLocks noGrp="1"/>
          </p:cNvSpPr>
          <p:nvPr>
            <p:ph type="sldNum" sz="quarter" idx="12"/>
          </p:nvPr>
        </p:nvSpPr>
        <p:spPr/>
        <p:txBody>
          <a:bodyPr/>
          <a:lstStyle/>
          <a:p>
            <a:fld id="{FB3C1333-33EC-46BC-8965-0583C4BB42A7}" type="slidenum">
              <a:rPr lang="en-AU" smtClean="0"/>
              <a:pPr/>
              <a:t>46</a:t>
            </a:fld>
            <a:endParaRPr lang="en-AU"/>
          </a:p>
        </p:txBody>
      </p:sp>
      <p:pic>
        <p:nvPicPr>
          <p:cNvPr id="5122" name="Picture 2" descr="http://www.scientificamerican.com/sciam/cache/file/D48F383C-5E56-447C-B84A43900C39FCEB.jpg?w=280&amp;h=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6672"/>
            <a:ext cx="5613351" cy="352839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thehindu.com/multimedia/dynamic/02750/Fiji_2750745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229731"/>
            <a:ext cx="4168824" cy="3126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3009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02-August-16</a:t>
            </a:r>
            <a:endParaRPr lang="en-AU"/>
          </a:p>
        </p:txBody>
      </p:sp>
      <p:sp>
        <p:nvSpPr>
          <p:cNvPr id="3" name="Footer Placeholder 2"/>
          <p:cNvSpPr>
            <a:spLocks noGrp="1"/>
          </p:cNvSpPr>
          <p:nvPr>
            <p:ph type="ftr" sz="quarter" idx="11"/>
          </p:nvPr>
        </p:nvSpPr>
        <p:spPr/>
        <p:txBody>
          <a:bodyPr/>
          <a:lstStyle/>
          <a:p>
            <a:r>
              <a:rPr lang="en-AU" smtClean="0"/>
              <a:t>PPA25Conference</a:t>
            </a:r>
            <a:endParaRPr lang="en-AU"/>
          </a:p>
        </p:txBody>
      </p:sp>
      <p:sp>
        <p:nvSpPr>
          <p:cNvPr id="4" name="Slide Number Placeholder 3"/>
          <p:cNvSpPr>
            <a:spLocks noGrp="1"/>
          </p:cNvSpPr>
          <p:nvPr>
            <p:ph type="sldNum" sz="quarter" idx="12"/>
          </p:nvPr>
        </p:nvSpPr>
        <p:spPr/>
        <p:txBody>
          <a:bodyPr/>
          <a:lstStyle/>
          <a:p>
            <a:fld id="{FB3C1333-33EC-46BC-8965-0583C4BB42A7}" type="slidenum">
              <a:rPr lang="en-AU" smtClean="0"/>
              <a:pPr/>
              <a:t>47</a:t>
            </a:fld>
            <a:endParaRPr lang="en-AU"/>
          </a:p>
        </p:txBody>
      </p:sp>
      <p:pic>
        <p:nvPicPr>
          <p:cNvPr id="7170" name="Picture 2" descr="http://www.abc.net.au/news/image/6320638-3x2-940x6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6"/>
            <a:ext cx="9136948" cy="60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6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Different standards </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010" y="3336758"/>
            <a:ext cx="4694989" cy="3521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19225"/>
            <a:ext cx="3714048" cy="2184734"/>
          </a:xfrm>
          <a:prstGeom prst="rect">
            <a:avLst/>
          </a:prstGeom>
        </p:spPr>
      </p:pic>
      <p:pic>
        <p:nvPicPr>
          <p:cNvPr id="7" name="Picture 2" descr="DSCN348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655" y="4779962"/>
            <a:ext cx="277177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999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Different Standards </a:t>
            </a:r>
            <a:br>
              <a:rPr lang="en-AU" dirty="0" smtClean="0"/>
            </a:br>
            <a:r>
              <a:rPr lang="en-AU" dirty="0" smtClean="0"/>
              <a:t> </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6100"/>
            <a:ext cx="5029200" cy="3771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699" y="2967789"/>
            <a:ext cx="3479301" cy="2318084"/>
          </a:xfrm>
          <a:prstGeom prst="rect">
            <a:avLst/>
          </a:prstGeom>
        </p:spPr>
      </p:pic>
    </p:spTree>
    <p:extLst>
      <p:ext uri="{BB962C8B-B14F-4D97-AF65-F5344CB8AC3E}">
        <p14:creationId xmlns:p14="http://schemas.microsoft.com/office/powerpoint/2010/main" val="159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1860884"/>
            <a:ext cx="8229600" cy="4876800"/>
          </a:xfrm>
        </p:spPr>
        <p:txBody>
          <a:bodyPr>
            <a:normAutofit/>
          </a:bodyPr>
          <a:lstStyle/>
          <a:p>
            <a:r>
              <a:rPr lang="en-AU" sz="3600" dirty="0" smtClean="0"/>
              <a:t>1993 – Lome III PREP </a:t>
            </a:r>
          </a:p>
          <a:p>
            <a:r>
              <a:rPr lang="en-AU" sz="3600" dirty="0" smtClean="0"/>
              <a:t>Power Utility reforms</a:t>
            </a:r>
            <a:r>
              <a:rPr lang="en-US" sz="2800" dirty="0" smtClean="0"/>
              <a:t> </a:t>
            </a:r>
          </a:p>
          <a:p>
            <a:r>
              <a:rPr lang="en-US" sz="3600" dirty="0" smtClean="0"/>
              <a:t>GIS Asset Management </a:t>
            </a:r>
          </a:p>
          <a:p>
            <a:r>
              <a:rPr lang="en-US" sz="3600" dirty="0" smtClean="0"/>
              <a:t>Training Coordinator</a:t>
            </a:r>
          </a:p>
          <a:p>
            <a:r>
              <a:rPr lang="en-US" sz="3600" dirty="0" smtClean="0"/>
              <a:t>EE</a:t>
            </a:r>
          </a:p>
          <a:p>
            <a:r>
              <a:rPr lang="en-US" sz="3600" dirty="0" smtClean="0"/>
              <a:t>Completed in 1998</a:t>
            </a:r>
          </a:p>
          <a:p>
            <a:pPr marL="0" indent="0">
              <a:buNone/>
            </a:pPr>
            <a:endParaRPr lang="en-US" sz="3600" dirty="0" smtClean="0"/>
          </a:p>
        </p:txBody>
      </p:sp>
    </p:spTree>
    <p:extLst>
      <p:ext uri="{BB962C8B-B14F-4D97-AF65-F5344CB8AC3E}">
        <p14:creationId xmlns:p14="http://schemas.microsoft.com/office/powerpoint/2010/main" val="7137386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Opportunities - PCREEE</a:t>
            </a:r>
            <a:endParaRPr lang="en-AU"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2201863"/>
            <a:ext cx="6034616" cy="4525962"/>
          </a:xfrm>
        </p:spPr>
      </p:pic>
    </p:spTree>
    <p:extLst>
      <p:ext uri="{BB962C8B-B14F-4D97-AF65-F5344CB8AC3E}">
        <p14:creationId xmlns:p14="http://schemas.microsoft.com/office/powerpoint/2010/main" val="2128280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4813" y="708025"/>
            <a:ext cx="8370887" cy="5372100"/>
          </a:xfrm>
          <a:prstGeom prst="rect">
            <a:avLst/>
          </a:prstGeom>
        </p:spPr>
        <p:txBody>
          <a:bodyPr/>
          <a:lstStyle/>
          <a:p>
            <a:pPr marL="342900" indent="-342900" eaLnBrk="1" hangingPunct="1">
              <a:spcBef>
                <a:spcPct val="20000"/>
              </a:spcBef>
              <a:buFont typeface="Wingdings" pitchFamily="2" charset="2"/>
              <a:buChar char="§"/>
              <a:defRPr/>
            </a:pPr>
            <a:endParaRPr lang="en-GB" sz="500" dirty="0">
              <a:latin typeface="+mn-lt"/>
              <a:ea typeface="+mn-ea"/>
              <a:cs typeface="+mn-cs"/>
            </a:endParaRPr>
          </a:p>
          <a:p>
            <a:pPr marL="342900" indent="-342900" eaLnBrk="1" hangingPunct="1">
              <a:spcBef>
                <a:spcPct val="20000"/>
              </a:spcBef>
              <a:buFont typeface="Wingdings" pitchFamily="2" charset="2"/>
              <a:buChar char="§"/>
              <a:defRPr/>
            </a:pPr>
            <a:endParaRPr lang="en-GB" sz="2000" dirty="0">
              <a:latin typeface="+mn-lt"/>
              <a:ea typeface="+mn-ea"/>
              <a:cs typeface="+mn-cs"/>
            </a:endParaRPr>
          </a:p>
          <a:p>
            <a:pPr marL="342900" indent="-342900" eaLnBrk="1" hangingPunct="1">
              <a:spcBef>
                <a:spcPct val="20000"/>
              </a:spcBef>
              <a:buFontTx/>
              <a:buChar char="-"/>
              <a:defRPr/>
            </a:pPr>
            <a:endParaRPr lang="en-GB" dirty="0">
              <a:latin typeface="+mn-lt"/>
              <a:ea typeface="+mn-ea"/>
              <a:cs typeface="+mn-cs"/>
            </a:endParaRPr>
          </a:p>
          <a:p>
            <a:pPr marL="342900" indent="-342900" eaLnBrk="1" hangingPunct="1">
              <a:spcBef>
                <a:spcPct val="20000"/>
              </a:spcBef>
              <a:buFontTx/>
              <a:buChar char="-"/>
              <a:defRPr/>
            </a:pPr>
            <a:endParaRPr lang="en-GB" dirty="0">
              <a:latin typeface="+mn-lt"/>
              <a:ea typeface="+mn-ea"/>
              <a:cs typeface="+mn-cs"/>
            </a:endParaRPr>
          </a:p>
          <a:p>
            <a:pPr marL="342900" indent="-342900" eaLnBrk="1" hangingPunct="1">
              <a:spcBef>
                <a:spcPct val="20000"/>
              </a:spcBef>
              <a:buFontTx/>
              <a:buChar char="-"/>
              <a:defRPr/>
            </a:pPr>
            <a:endParaRPr lang="en-GB" dirty="0">
              <a:latin typeface="+mn-lt"/>
              <a:ea typeface="+mn-ea"/>
              <a:cs typeface="+mn-cs"/>
            </a:endParaRPr>
          </a:p>
        </p:txBody>
      </p:sp>
      <p:sp>
        <p:nvSpPr>
          <p:cNvPr id="5" name="Content Placeholder 2"/>
          <p:cNvSpPr txBox="1">
            <a:spLocks/>
          </p:cNvSpPr>
          <p:nvPr/>
        </p:nvSpPr>
        <p:spPr>
          <a:xfrm>
            <a:off x="404813" y="1668463"/>
            <a:ext cx="8229600" cy="4749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Tx/>
              <a:buChar char="-"/>
              <a:defRPr/>
            </a:pPr>
            <a:endParaRPr lang="en-GB" sz="500" dirty="0" smtClean="0"/>
          </a:p>
          <a:p>
            <a:pPr marL="0" indent="0">
              <a:buFont typeface="Arial" panose="020B0604020202020204" pitchFamily="34" charset="0"/>
              <a:buNone/>
              <a:defRPr/>
            </a:pPr>
            <a:endParaRPr lang="en-US" dirty="0" smtClean="0"/>
          </a:p>
          <a:p>
            <a:pPr>
              <a:defRPr/>
            </a:pPr>
            <a:endParaRPr lang="en-US" dirty="0" smtClean="0"/>
          </a:p>
          <a:p>
            <a:pPr>
              <a:defRPr/>
            </a:pPr>
            <a:endParaRPr lang="en-US" dirty="0" smtClean="0"/>
          </a:p>
          <a:p>
            <a:pPr>
              <a:defRPr/>
            </a:pPr>
            <a:endParaRPr lang="en-US" dirty="0" smtClean="0"/>
          </a:p>
          <a:p>
            <a:pPr eaLnBrk="1" hangingPunct="1">
              <a:buFontTx/>
              <a:buChar char="-"/>
              <a:defRPr/>
            </a:pPr>
            <a:endParaRPr lang="en-GB" dirty="0" smtClean="0"/>
          </a:p>
          <a:p>
            <a:pPr eaLnBrk="1" hangingPunct="1">
              <a:buFontTx/>
              <a:buChar char="-"/>
              <a:defRPr/>
            </a:pPr>
            <a:endParaRPr lang="en-GB" dirty="0" smtClean="0"/>
          </a:p>
        </p:txBody>
      </p:sp>
      <p:sp>
        <p:nvSpPr>
          <p:cNvPr id="15364" name="Title 1"/>
          <p:cNvSpPr txBox="1">
            <a:spLocks/>
          </p:cNvSpPr>
          <p:nvPr/>
        </p:nvSpPr>
        <p:spPr bwMode="auto">
          <a:xfrm>
            <a:off x="79375" y="842963"/>
            <a:ext cx="4886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Geneva"/>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Geneva"/>
                <a:cs typeface="Arial" panose="020B0604020202020204" pitchFamily="34" charset="0"/>
              </a:defRPr>
            </a:lvl9pPr>
          </a:lstStyle>
          <a:p>
            <a:pPr>
              <a:spcBef>
                <a:spcPct val="0"/>
              </a:spcBef>
              <a:buFontTx/>
              <a:buNone/>
            </a:pPr>
            <a:r>
              <a:rPr lang="de-AT" altLang="en-US" sz="1800" b="1" i="1">
                <a:cs typeface="Geneva"/>
              </a:rPr>
              <a:t>SIDS-SIDS Cooperation / Global Network of Regional Sustainable Energy Centers </a:t>
            </a:r>
            <a:br>
              <a:rPr lang="de-AT" altLang="en-US" sz="1800" b="1" i="1">
                <a:cs typeface="Geneva"/>
              </a:rPr>
            </a:br>
            <a:endParaRPr lang="en-GB" altLang="en-US" sz="1800" b="1" i="1">
              <a:cs typeface="Geneva"/>
            </a:endParaRPr>
          </a:p>
        </p:txBody>
      </p:sp>
      <p:sp>
        <p:nvSpPr>
          <p:cNvPr id="16" name="TextBox 7"/>
          <p:cNvSpPr txBox="1">
            <a:spLocks noChangeArrowheads="1"/>
          </p:cNvSpPr>
          <p:nvPr/>
        </p:nvSpPr>
        <p:spPr bwMode="auto">
          <a:xfrm>
            <a:off x="7429500" y="2767013"/>
            <a:ext cx="17621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5000"/>
              <a:buFont typeface="Rage Italic"/>
              <a:buChar char="0"/>
              <a:defRPr sz="2400">
                <a:solidFill>
                  <a:srgbClr val="404040"/>
                </a:solidFill>
                <a:latin typeface="Cambria" pitchFamily="18" charset="0"/>
                <a:ea typeface="MS PGothic" pitchFamily="34" charset="-128"/>
              </a:defRPr>
            </a:lvl1pPr>
            <a:lvl2pPr marL="742950" indent="-285750" eaLnBrk="0" hangingPunct="0">
              <a:spcBef>
                <a:spcPct val="20000"/>
              </a:spcBef>
              <a:buClr>
                <a:schemeClr val="accent1"/>
              </a:buClr>
              <a:buSzPct val="95000"/>
              <a:buFont typeface="Rage Italic"/>
              <a:buChar char="0"/>
              <a:defRPr sz="2200">
                <a:solidFill>
                  <a:srgbClr val="404040"/>
                </a:solidFill>
                <a:latin typeface="Cambria" pitchFamily="18" charset="0"/>
                <a:ea typeface="MS PGothic" pitchFamily="34" charset="-128"/>
              </a:defRPr>
            </a:lvl2pPr>
            <a:lvl3pPr marL="1143000" indent="-228600" eaLnBrk="0" hangingPunct="0">
              <a:spcBef>
                <a:spcPct val="20000"/>
              </a:spcBef>
              <a:buClr>
                <a:schemeClr val="accent1"/>
              </a:buClr>
              <a:buSzPct val="95000"/>
              <a:buFont typeface="Rage Italic"/>
              <a:buChar char="0"/>
              <a:defRPr sz="2000">
                <a:solidFill>
                  <a:srgbClr val="404040"/>
                </a:solidFill>
                <a:latin typeface="Cambria" pitchFamily="18" charset="0"/>
                <a:ea typeface="MS PGothic" pitchFamily="34" charset="-128"/>
              </a:defRPr>
            </a:lvl3pPr>
            <a:lvl4pPr marL="1600200" indent="-228600" eaLnBrk="0" hangingPunct="0">
              <a:spcBef>
                <a:spcPct val="20000"/>
              </a:spcBef>
              <a:buClr>
                <a:schemeClr val="accent1"/>
              </a:buClr>
              <a:buSzPct val="95000"/>
              <a:buFont typeface="Rage Italic"/>
              <a:buChar char="0"/>
              <a:defRPr sz="1600">
                <a:solidFill>
                  <a:srgbClr val="404040"/>
                </a:solidFill>
                <a:latin typeface="Cambria" pitchFamily="18" charset="0"/>
                <a:ea typeface="MS PGothic" pitchFamily="34" charset="-128"/>
              </a:defRPr>
            </a:lvl4pPr>
            <a:lvl5pPr marL="2057400" indent="-228600" eaLnBrk="0" hangingPunct="0">
              <a:spcBef>
                <a:spcPct val="20000"/>
              </a:spcBef>
              <a:buClr>
                <a:schemeClr val="accent1"/>
              </a:buClr>
              <a:buSzPct val="95000"/>
              <a:buFont typeface="Rage Italic"/>
              <a:buChar char="0"/>
              <a:defRPr sz="1400">
                <a:solidFill>
                  <a:srgbClr val="404040"/>
                </a:solidFill>
                <a:latin typeface="Cambria" pitchFamily="18" charset="0"/>
                <a:ea typeface="MS PGothic" pitchFamily="34" charset="-128"/>
              </a:defRPr>
            </a:lvl5pPr>
            <a:lvl6pPr marL="2514600" indent="-228600" eaLnBrk="0" fontAlgn="base" hangingPunct="0">
              <a:spcBef>
                <a:spcPct val="20000"/>
              </a:spcBef>
              <a:spcAft>
                <a:spcPct val="0"/>
              </a:spcAft>
              <a:buClr>
                <a:schemeClr val="accent1"/>
              </a:buClr>
              <a:buSzPct val="95000"/>
              <a:buFont typeface="Rage Italic"/>
              <a:buChar char="0"/>
              <a:defRPr sz="1400">
                <a:solidFill>
                  <a:srgbClr val="404040"/>
                </a:solidFill>
                <a:latin typeface="Cambria" pitchFamily="18" charset="0"/>
                <a:ea typeface="MS PGothic" pitchFamily="34" charset="-128"/>
              </a:defRPr>
            </a:lvl6pPr>
            <a:lvl7pPr marL="2971800" indent="-228600" eaLnBrk="0" fontAlgn="base" hangingPunct="0">
              <a:spcBef>
                <a:spcPct val="20000"/>
              </a:spcBef>
              <a:spcAft>
                <a:spcPct val="0"/>
              </a:spcAft>
              <a:buClr>
                <a:schemeClr val="accent1"/>
              </a:buClr>
              <a:buSzPct val="95000"/>
              <a:buFont typeface="Rage Italic"/>
              <a:buChar char="0"/>
              <a:defRPr sz="1400">
                <a:solidFill>
                  <a:srgbClr val="404040"/>
                </a:solidFill>
                <a:latin typeface="Cambria" pitchFamily="18" charset="0"/>
                <a:ea typeface="MS PGothic" pitchFamily="34" charset="-128"/>
              </a:defRPr>
            </a:lvl7pPr>
            <a:lvl8pPr marL="3429000" indent="-228600" eaLnBrk="0" fontAlgn="base" hangingPunct="0">
              <a:spcBef>
                <a:spcPct val="20000"/>
              </a:spcBef>
              <a:spcAft>
                <a:spcPct val="0"/>
              </a:spcAft>
              <a:buClr>
                <a:schemeClr val="accent1"/>
              </a:buClr>
              <a:buSzPct val="95000"/>
              <a:buFont typeface="Rage Italic"/>
              <a:buChar char="0"/>
              <a:defRPr sz="1400">
                <a:solidFill>
                  <a:srgbClr val="404040"/>
                </a:solidFill>
                <a:latin typeface="Cambria" pitchFamily="18" charset="0"/>
                <a:ea typeface="MS PGothic" pitchFamily="34" charset="-128"/>
              </a:defRPr>
            </a:lvl8pPr>
            <a:lvl9pPr marL="3886200" indent="-228600" eaLnBrk="0" fontAlgn="base" hangingPunct="0">
              <a:spcBef>
                <a:spcPct val="20000"/>
              </a:spcBef>
              <a:spcAft>
                <a:spcPct val="0"/>
              </a:spcAft>
              <a:buClr>
                <a:schemeClr val="accent1"/>
              </a:buClr>
              <a:buSzPct val="95000"/>
              <a:buFont typeface="Rage Italic"/>
              <a:buChar char="0"/>
              <a:defRPr sz="1400">
                <a:solidFill>
                  <a:srgbClr val="404040"/>
                </a:solidFill>
                <a:latin typeface="Cambria" pitchFamily="18" charset="0"/>
                <a:ea typeface="MS PGothic" pitchFamily="34" charset="-128"/>
              </a:defRPr>
            </a:lvl9pPr>
          </a:lstStyle>
          <a:p>
            <a:pPr eaLnBrk="1" hangingPunct="1">
              <a:spcBef>
                <a:spcPct val="0"/>
              </a:spcBef>
              <a:buClrTx/>
              <a:buSzTx/>
              <a:buFontTx/>
              <a:buNone/>
              <a:defRPr/>
            </a:pPr>
            <a:r>
              <a:rPr lang="en-US" altLang="en-US" sz="1600" b="1" i="1" dirty="0" smtClean="0">
                <a:solidFill>
                  <a:schemeClr val="tx1"/>
                </a:solidFill>
                <a:latin typeface="+mn-lt"/>
              </a:rPr>
              <a:t>UNIDO supports regional organizations and their member states in the creation of regional sustainable energy centers</a:t>
            </a:r>
            <a:endParaRPr lang="en-US" altLang="en-US" sz="1600" b="1" i="1" dirty="0">
              <a:solidFill>
                <a:schemeClr val="tx1"/>
              </a:solidFill>
              <a:latin typeface="+mn-lt"/>
            </a:endParaRPr>
          </a:p>
        </p:txBody>
      </p:sp>
      <p:pic>
        <p:nvPicPr>
          <p:cNvPr id="15366" name="Picture 17"/>
          <p:cNvPicPr>
            <a:picLocks noChangeAspect="1" noChangeArrowheads="1"/>
          </p:cNvPicPr>
          <p:nvPr/>
        </p:nvPicPr>
        <p:blipFill>
          <a:blip r:embed="rId3">
            <a:extLst>
              <a:ext uri="{28A0092B-C50C-407E-A947-70E740481C1C}">
                <a14:useLocalDpi xmlns:a14="http://schemas.microsoft.com/office/drawing/2010/main" val="0"/>
              </a:ext>
            </a:extLst>
          </a:blip>
          <a:srcRect l="1047" t="2095" r="1904" b="2023"/>
          <a:stretch>
            <a:fillRect/>
          </a:stretch>
        </p:blipFill>
        <p:spPr bwMode="auto">
          <a:xfrm>
            <a:off x="-11113" y="1589088"/>
            <a:ext cx="7202488"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3" descr="C:\Users\Lugmayr\Dropbox\Global Network.jpg"/>
          <p:cNvPicPr>
            <a:picLocks noChangeAspect="1" noChangeArrowheads="1"/>
          </p:cNvPicPr>
          <p:nvPr/>
        </p:nvPicPr>
        <p:blipFill>
          <a:blip r:embed="rId4">
            <a:extLst>
              <a:ext uri="{28A0092B-C50C-407E-A947-70E740481C1C}">
                <a14:useLocalDpi xmlns:a14="http://schemas.microsoft.com/office/drawing/2010/main" val="0"/>
              </a:ext>
            </a:extLst>
          </a:blip>
          <a:srcRect t="24889" r="5521"/>
          <a:stretch>
            <a:fillRect/>
          </a:stretch>
        </p:blipFill>
        <p:spPr bwMode="auto">
          <a:xfrm>
            <a:off x="5380860" y="319923"/>
            <a:ext cx="3763140" cy="19974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404277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146" y="2576899"/>
            <a:ext cx="8229600" cy="4125686"/>
          </a:xfrm>
        </p:spPr>
      </p:pic>
      <p:sp>
        <p:nvSpPr>
          <p:cNvPr id="5" name="Rectangle 4"/>
          <p:cNvSpPr/>
          <p:nvPr/>
        </p:nvSpPr>
        <p:spPr>
          <a:xfrm>
            <a:off x="1053896" y="268575"/>
            <a:ext cx="3605190" cy="2308324"/>
          </a:xfrm>
          <a:prstGeom prst="rect">
            <a:avLst/>
          </a:prstGeom>
        </p:spPr>
        <p:txBody>
          <a:bodyPr wrap="square">
            <a:spAutoFit/>
          </a:bodyPr>
          <a:lstStyle/>
          <a:p>
            <a:pPr marL="285750" indent="-285750">
              <a:buFont typeface="Arial" panose="020B0604020202020204" pitchFamily="34" charset="0"/>
              <a:buChar char="•"/>
            </a:pPr>
            <a:r>
              <a:rPr lang="en-US" b="1" dirty="0" smtClean="0"/>
              <a:t>3</a:t>
            </a:r>
            <a:r>
              <a:rPr lang="en-US" b="1" baseline="30000" dirty="0" smtClean="0"/>
              <a:t>rd</a:t>
            </a:r>
            <a:r>
              <a:rPr lang="en-US" b="1" dirty="0" smtClean="0"/>
              <a:t> Floor – PCREEE</a:t>
            </a:r>
          </a:p>
          <a:p>
            <a:pPr marL="285750" indent="-285750">
              <a:buFont typeface="Arial" panose="020B0604020202020204" pitchFamily="34" charset="0"/>
              <a:buChar char="•"/>
            </a:pPr>
            <a:r>
              <a:rPr lang="en-US" b="1" dirty="0" smtClean="0"/>
              <a:t>2</a:t>
            </a:r>
            <a:r>
              <a:rPr lang="en-US" b="1" baseline="30000" dirty="0" smtClean="0"/>
              <a:t>nd</a:t>
            </a:r>
            <a:r>
              <a:rPr lang="en-US" b="1" dirty="0" smtClean="0"/>
              <a:t> Floor – National Emergency Management Office &amp; </a:t>
            </a:r>
            <a:r>
              <a:rPr lang="en-US" b="1" dirty="0" err="1" smtClean="0"/>
              <a:t>Dept</a:t>
            </a:r>
            <a:r>
              <a:rPr lang="en-US" b="1" dirty="0" smtClean="0"/>
              <a:t> of Climate Change</a:t>
            </a:r>
          </a:p>
          <a:p>
            <a:pPr marL="285750" indent="-285750">
              <a:buFont typeface="Arial" panose="020B0604020202020204" pitchFamily="34" charset="0"/>
              <a:buChar char="•"/>
            </a:pPr>
            <a:r>
              <a:rPr lang="en-US" b="1" dirty="0" smtClean="0"/>
              <a:t>1</a:t>
            </a:r>
            <a:r>
              <a:rPr lang="en-US" b="1" baseline="30000" dirty="0" smtClean="0"/>
              <a:t>st</a:t>
            </a:r>
            <a:r>
              <a:rPr lang="en-US" b="1" dirty="0" smtClean="0"/>
              <a:t> Floor – Department of Energy  &amp; </a:t>
            </a:r>
            <a:r>
              <a:rPr lang="en-US" b="1" dirty="0" err="1" smtClean="0"/>
              <a:t>Dept</a:t>
            </a:r>
            <a:r>
              <a:rPr lang="en-US" b="1" dirty="0" smtClean="0"/>
              <a:t> of Communication &amp; Office of the Deputy Prime Minister  </a:t>
            </a:r>
          </a:p>
        </p:txBody>
      </p:sp>
      <p:cxnSp>
        <p:nvCxnSpPr>
          <p:cNvPr id="7" name="Straight Arrow Connector 6"/>
          <p:cNvCxnSpPr/>
          <p:nvPr/>
        </p:nvCxnSpPr>
        <p:spPr>
          <a:xfrm flipH="1" flipV="1">
            <a:off x="4433455" y="969818"/>
            <a:ext cx="1191490" cy="3186546"/>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978727" y="2327564"/>
            <a:ext cx="2770909" cy="253004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604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lnSpcReduction="10000"/>
          </a:bodyPr>
          <a:lstStyle/>
          <a:p>
            <a:r>
              <a:rPr lang="en-US" sz="3600" dirty="0" smtClean="0"/>
              <a:t>2000 - Pacific </a:t>
            </a:r>
            <a:r>
              <a:rPr lang="en-US" sz="3600" dirty="0"/>
              <a:t>Renewable Energy France-Australia Common Endeavour (PREFACE</a:t>
            </a:r>
            <a:r>
              <a:rPr lang="en-US" sz="3600" dirty="0" smtClean="0"/>
              <a:t>)</a:t>
            </a:r>
          </a:p>
          <a:p>
            <a:r>
              <a:rPr lang="en-US" sz="3600" dirty="0" smtClean="0"/>
              <a:t>Wind power in the Cook Is</a:t>
            </a:r>
          </a:p>
          <a:p>
            <a:r>
              <a:rPr lang="en-US" sz="3600" dirty="0" smtClean="0"/>
              <a:t>Solar PV in Tonga</a:t>
            </a:r>
          </a:p>
          <a:p>
            <a:r>
              <a:rPr lang="en-US" sz="3600" dirty="0" smtClean="0"/>
              <a:t>Solar PV in schools and health </a:t>
            </a:r>
            <a:r>
              <a:rPr lang="en-US" sz="3600" dirty="0" err="1" smtClean="0"/>
              <a:t>centres</a:t>
            </a:r>
            <a:r>
              <a:rPr lang="en-US" sz="3600" dirty="0" smtClean="0"/>
              <a:t> in Vanuatu</a:t>
            </a:r>
          </a:p>
          <a:p>
            <a:r>
              <a:rPr lang="en-US" sz="3600" dirty="0" smtClean="0"/>
              <a:t>Completed in 2003</a:t>
            </a:r>
            <a:endParaRPr lang="en-AU" sz="3600" dirty="0"/>
          </a:p>
        </p:txBody>
      </p:sp>
    </p:spTree>
    <p:extLst>
      <p:ext uri="{BB962C8B-B14F-4D97-AF65-F5344CB8AC3E}">
        <p14:creationId xmlns:p14="http://schemas.microsoft.com/office/powerpoint/2010/main" val="2635834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fontScale="92500" lnSpcReduction="20000"/>
          </a:bodyPr>
          <a:lstStyle/>
          <a:p>
            <a:r>
              <a:rPr lang="en-AU" sz="3600" dirty="0" smtClean="0"/>
              <a:t>2004 – </a:t>
            </a:r>
            <a:r>
              <a:rPr lang="en-US" sz="3600" dirty="0" smtClean="0"/>
              <a:t>GEF funded </a:t>
            </a:r>
            <a:r>
              <a:rPr lang="en-US" sz="3600" dirty="0"/>
              <a:t>Pacific Islands Renewable Energy Project (PIREP</a:t>
            </a:r>
            <a:r>
              <a:rPr lang="en-US" sz="3600" dirty="0" smtClean="0"/>
              <a:t>)</a:t>
            </a:r>
          </a:p>
          <a:p>
            <a:r>
              <a:rPr lang="en-AU" sz="3600" dirty="0"/>
              <a:t>Pacific </a:t>
            </a:r>
            <a:r>
              <a:rPr lang="en-AU" sz="3600" dirty="0" smtClean="0"/>
              <a:t>Regional Energy Assessment - An </a:t>
            </a:r>
            <a:r>
              <a:rPr lang="en-AU" sz="3600" dirty="0"/>
              <a:t>Assessment of the Key Energy Issues</a:t>
            </a:r>
            <a:r>
              <a:rPr lang="en-AU" sz="3600" dirty="0" smtClean="0"/>
              <a:t>, Barriers </a:t>
            </a:r>
            <a:r>
              <a:rPr lang="en-AU" sz="3600" dirty="0"/>
              <a:t>to the Development of Renewable </a:t>
            </a:r>
            <a:r>
              <a:rPr lang="en-AU" sz="3600" dirty="0" smtClean="0"/>
              <a:t>Energy to </a:t>
            </a:r>
            <a:r>
              <a:rPr lang="en-AU" sz="3600" dirty="0"/>
              <a:t>Mitigate Climate Change, and </a:t>
            </a:r>
            <a:r>
              <a:rPr lang="en-AU" sz="3600" dirty="0" smtClean="0"/>
              <a:t>Capacity Development </a:t>
            </a:r>
            <a:r>
              <a:rPr lang="en-AU" sz="3600" dirty="0"/>
              <a:t>Needs for Removing the </a:t>
            </a:r>
            <a:r>
              <a:rPr lang="en-AU" sz="3600" dirty="0" smtClean="0"/>
              <a:t>Barriers</a:t>
            </a:r>
          </a:p>
          <a:p>
            <a:r>
              <a:rPr lang="en-AU" sz="3600" dirty="0" smtClean="0"/>
              <a:t>C</a:t>
            </a:r>
            <a:r>
              <a:rPr lang="en-US" sz="3600" dirty="0" err="1" smtClean="0"/>
              <a:t>ompleted</a:t>
            </a:r>
            <a:r>
              <a:rPr lang="en-US" sz="3600" dirty="0" smtClean="0"/>
              <a:t> in 2006</a:t>
            </a:r>
          </a:p>
        </p:txBody>
      </p:sp>
    </p:spTree>
    <p:extLst>
      <p:ext uri="{BB962C8B-B14F-4D97-AF65-F5344CB8AC3E}">
        <p14:creationId xmlns:p14="http://schemas.microsoft.com/office/powerpoint/2010/main" val="2451921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600"/>
              </a:spcAft>
            </a:pPr>
            <a:r>
              <a:rPr lang="en-US" b="1" dirty="0"/>
              <a:t>RE Project Development Status</a:t>
            </a:r>
          </a:p>
        </p:txBody>
      </p:sp>
      <p:sp>
        <p:nvSpPr>
          <p:cNvPr id="3" name="Content Placeholder 2"/>
          <p:cNvSpPr>
            <a:spLocks noGrp="1"/>
          </p:cNvSpPr>
          <p:nvPr>
            <p:ph idx="1"/>
          </p:nvPr>
        </p:nvSpPr>
        <p:spPr>
          <a:xfrm>
            <a:off x="457200" y="2261937"/>
            <a:ext cx="8229600" cy="4283251"/>
          </a:xfrm>
        </p:spPr>
        <p:txBody>
          <a:bodyPr>
            <a:normAutofit/>
          </a:bodyPr>
          <a:lstStyle/>
          <a:p>
            <a:r>
              <a:rPr lang="en-US" sz="3600" dirty="0" smtClean="0"/>
              <a:t>2004 - Danish-funded </a:t>
            </a:r>
            <a:r>
              <a:rPr lang="en-US" sz="3600" dirty="0"/>
              <a:t>Pacific Islands Energy Policy and Strategic Action Plan (PIESAP) </a:t>
            </a:r>
            <a:r>
              <a:rPr lang="en-US" sz="3600" dirty="0" smtClean="0"/>
              <a:t>project</a:t>
            </a:r>
            <a:endParaRPr lang="en-AU" sz="3600" dirty="0"/>
          </a:p>
          <a:p>
            <a:r>
              <a:rPr lang="en-US" sz="3600" dirty="0" smtClean="0"/>
              <a:t>Completed in 2008</a:t>
            </a:r>
            <a:endParaRPr lang="en-US" sz="3600" dirty="0" smtClean="0"/>
          </a:p>
        </p:txBody>
      </p:sp>
    </p:spTree>
    <p:extLst>
      <p:ext uri="{BB962C8B-B14F-4D97-AF65-F5344CB8AC3E}">
        <p14:creationId xmlns:p14="http://schemas.microsoft.com/office/powerpoint/2010/main" val="2086671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556125"/>
            <a:ext cx="34067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511" y="1081882"/>
            <a:ext cx="448786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10063"/>
            <a:ext cx="463232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6"/>
          <p:cNvSpPr txBox="1">
            <a:spLocks noChangeArrowheads="1"/>
          </p:cNvSpPr>
          <p:nvPr/>
        </p:nvSpPr>
        <p:spPr bwMode="auto">
          <a:xfrm>
            <a:off x="466725" y="4433888"/>
            <a:ext cx="3744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b="1" dirty="0"/>
              <a:t>Palau National Energy Policy</a:t>
            </a:r>
          </a:p>
        </p:txBody>
      </p:sp>
    </p:spTree>
    <p:extLst>
      <p:ext uri="{BB962C8B-B14F-4D97-AF65-F5344CB8AC3E}">
        <p14:creationId xmlns:p14="http://schemas.microsoft.com/office/powerpoint/2010/main" val="121529047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3887</TotalTime>
  <Words>1483</Words>
  <Application>Microsoft Office PowerPoint</Application>
  <PresentationFormat>On-screen Show (4:3)</PresentationFormat>
  <Paragraphs>272</Paragraphs>
  <Slides>52</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MS PGothic</vt:lpstr>
      <vt:lpstr>MS PGothic</vt:lpstr>
      <vt:lpstr>Arial</vt:lpstr>
      <vt:lpstr>Calibri</vt:lpstr>
      <vt:lpstr>Geneva</vt:lpstr>
      <vt:lpstr>Times New Roman</vt:lpstr>
      <vt:lpstr>Wingdings</vt:lpstr>
      <vt:lpstr>Thème Office</vt:lpstr>
      <vt:lpstr>Document</vt:lpstr>
      <vt:lpstr>PowerPoint Presentation</vt:lpstr>
      <vt:lpstr>OPPORTUNITIES AND CHALLENGES</vt:lpstr>
      <vt:lpstr>RE Project Development Status</vt:lpstr>
      <vt:lpstr>PowerPoint Presentation</vt:lpstr>
      <vt:lpstr>RE Project Development Status</vt:lpstr>
      <vt:lpstr>RE Project Development Status</vt:lpstr>
      <vt:lpstr>RE Project Development Status</vt:lpstr>
      <vt:lpstr>RE Project Development Status</vt:lpstr>
      <vt:lpstr>PowerPoint Presentation</vt:lpstr>
      <vt:lpstr>RE Project Development Status</vt:lpstr>
      <vt:lpstr>RE Project Development Status</vt:lpstr>
      <vt:lpstr>RE Project Development Status</vt:lpstr>
      <vt:lpstr>Hardware – RE  </vt:lpstr>
      <vt:lpstr>Hardware – RE  </vt:lpstr>
      <vt:lpstr>Hardware – RE  </vt:lpstr>
      <vt:lpstr>Hardware – RE  </vt:lpstr>
      <vt:lpstr>     Hardware – RE  </vt:lpstr>
      <vt:lpstr>     Hardware – EE  </vt:lpstr>
      <vt:lpstr>RE Project Development Status</vt:lpstr>
      <vt:lpstr>PowerPoint Presentation</vt:lpstr>
      <vt:lpstr>PowerPoint Presentation</vt:lpstr>
      <vt:lpstr>PowerPoint Presentation</vt:lpstr>
      <vt:lpstr>Project Development Status</vt:lpstr>
      <vt:lpstr>PowerPoint Presentation</vt:lpstr>
      <vt:lpstr>Vava’u, Tonga</vt:lpstr>
      <vt:lpstr>RE Project Development Status</vt:lpstr>
      <vt:lpstr>PowerPoint Presentation</vt:lpstr>
      <vt:lpstr>PowerPoint Presentation</vt:lpstr>
      <vt:lpstr>PowerPoint Presentation</vt:lpstr>
      <vt:lpstr>RE Project Development Status</vt:lpstr>
      <vt:lpstr>Challenges</vt:lpstr>
      <vt:lpstr>RE DEPLOYMENT STATUS </vt:lpstr>
      <vt:lpstr>PowerPoint Presentation</vt:lpstr>
      <vt:lpstr>PowerPoint Presentation</vt:lpstr>
      <vt:lpstr>PowerPoint Presentation</vt:lpstr>
      <vt:lpstr>% of the pop. with access to electricity (2012)  </vt:lpstr>
      <vt:lpstr>Challenges</vt:lpstr>
      <vt:lpstr>Tonga – Cyclone Ian 2014 </vt:lpstr>
      <vt:lpstr>Tonga – Cyclone Ian 2014 </vt:lpstr>
      <vt:lpstr>FSM – Cyclone Maysak (2015) </vt:lpstr>
      <vt:lpstr>PowerPoint Presentation</vt:lpstr>
      <vt:lpstr>PowerPoint Presentation</vt:lpstr>
      <vt:lpstr>Vanuatu – Cyclone Pam (2015)</vt:lpstr>
      <vt:lpstr>Feb 2016 / TC Winston</vt:lpstr>
      <vt:lpstr>PowerPoint Presentation</vt:lpstr>
      <vt:lpstr>PowerPoint Presentation</vt:lpstr>
      <vt:lpstr>PowerPoint Presentation</vt:lpstr>
      <vt:lpstr>Different standards </vt:lpstr>
      <vt:lpstr>Different Standards   </vt:lpstr>
      <vt:lpstr>Opportunities - PCREEE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SPC132105</dc:creator>
  <cp:lastModifiedBy>Solomone Fifita</cp:lastModifiedBy>
  <cp:revision>133</cp:revision>
  <dcterms:created xsi:type="dcterms:W3CDTF">2015-09-02T21:58:17Z</dcterms:created>
  <dcterms:modified xsi:type="dcterms:W3CDTF">2016-11-30T19:10:44Z</dcterms:modified>
</cp:coreProperties>
</file>