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7"/>
  </p:notesMasterIdLst>
  <p:sldIdLst>
    <p:sldId id="526" r:id="rId2"/>
    <p:sldId id="575" r:id="rId3"/>
    <p:sldId id="576" r:id="rId4"/>
    <p:sldId id="577" r:id="rId5"/>
    <p:sldId id="530" r:id="rId6"/>
    <p:sldId id="549" r:id="rId7"/>
    <p:sldId id="543" r:id="rId8"/>
    <p:sldId id="578" r:id="rId9"/>
    <p:sldId id="574" r:id="rId10"/>
    <p:sldId id="580" r:id="rId11"/>
    <p:sldId id="582" r:id="rId12"/>
    <p:sldId id="579" r:id="rId13"/>
    <p:sldId id="583" r:id="rId14"/>
    <p:sldId id="584" r:id="rId15"/>
    <p:sldId id="527" r:id="rId16"/>
  </p:sldIdLst>
  <p:sldSz cx="9906000" cy="6858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E" initials="MO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8"/>
    <a:srgbClr val="969696"/>
    <a:srgbClr val="FF00FF"/>
    <a:srgbClr val="FF99FF"/>
    <a:srgbClr val="3333CC"/>
    <a:srgbClr val="FFFF66"/>
    <a:srgbClr val="878CE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4903" autoAdjust="0"/>
  </p:normalViewPr>
  <p:slideViewPr>
    <p:cSldViewPr>
      <p:cViewPr>
        <p:scale>
          <a:sx n="50" d="100"/>
          <a:sy n="50" d="100"/>
        </p:scale>
        <p:origin x="-1734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24" y="-7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375" cy="497367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2"/>
            <a:ext cx="2950374" cy="497367"/>
          </a:xfrm>
          <a:prstGeom prst="rect">
            <a:avLst/>
          </a:prstGeom>
        </p:spPr>
        <p:txBody>
          <a:bodyPr vert="horz" lIns="92229" tIns="46115" rIns="92229" bIns="46115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E461A9C-36A1-4263-B78A-EA697AB6B2EE}" type="datetimeFigureOut">
              <a:rPr lang="ja-JP" altLang="en-US"/>
              <a:pPr>
                <a:defRPr/>
              </a:pPr>
              <a:t>2016/12/2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79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9" tIns="46115" rIns="92229" bIns="46115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20985"/>
            <a:ext cx="5446723" cy="4473102"/>
          </a:xfrm>
          <a:prstGeom prst="rect">
            <a:avLst/>
          </a:prstGeom>
        </p:spPr>
        <p:txBody>
          <a:bodyPr vert="horz" lIns="92229" tIns="46115" rIns="92229" bIns="46115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2"/>
            <a:ext cx="2950375" cy="497366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29" tIns="46115" rIns="92229" bIns="46115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C9EB71B-ED62-441C-94EA-9A86F13BDC8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2950"/>
            <a:ext cx="538797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○</a:t>
            </a:r>
            <a:r>
              <a:rPr lang="en-US" altLang="ja-JP" dirty="0" smtClean="0"/>
              <a:t>T</a:t>
            </a:r>
            <a:r>
              <a:rPr lang="en-US" altLang="ja-JP" baseline="0" dirty="0" smtClean="0"/>
              <a:t>hank you, co-organizers and distinguished guests, for inviting me to such a informative and constructive workshop.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baseline="0" dirty="0" smtClean="0"/>
              <a:t>○</a:t>
            </a:r>
            <a:r>
              <a:rPr lang="en-US" altLang="ja-JP" baseline="0" dirty="0" smtClean="0"/>
              <a:t>As a co-organizer, I am very pleased to have such many participants here, who are very eager on sustainable energy future in SIDS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endParaRPr lang="en-US" altLang="ja-JP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ja-JP" baseline="0" dirty="0" smtClean="0"/>
              <a:t> </a:t>
            </a:r>
            <a:endParaRPr lang="ja-JP" altLang="en-US" dirty="0" smtClean="0"/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8108C9-5386-4D9A-BB02-6524E0D5C434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Let</a:t>
            </a:r>
            <a:r>
              <a:rPr kumimoji="1" lang="en-US" altLang="ja-JP" baseline="0" dirty="0" smtClean="0"/>
              <a:t> me introduce a bit about two adaptation support to SIDS by MOEJ.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MOEJ has been conducting research project with Fiji, Vanuatu, and Samoa to e</a:t>
            </a:r>
            <a:r>
              <a:rPr lang="en-US" altLang="ja-JP" dirty="0" smtClean="0"/>
              <a:t>valuate impacts of storm surge/storm wave hazards to develop hazard map. </a:t>
            </a:r>
          </a:p>
          <a:p>
            <a:pPr marL="0" indent="0">
              <a:spcAft>
                <a:spcPts val="0"/>
              </a:spcAft>
              <a:buNone/>
              <a:tabLst>
                <a:tab pos="270510" algn="l"/>
              </a:tabLst>
            </a:pPr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The project assesses </a:t>
            </a:r>
            <a:r>
              <a:rPr lang="en-US" altLang="ja-JP" sz="1200" kern="100" dirty="0" smtClean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hazard of storm surge/storm tid</a:t>
            </a:r>
            <a:r>
              <a:rPr lang="en-US" altLang="ja-JP" sz="1200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e </a:t>
            </a:r>
            <a:r>
              <a:rPr lang="en-US" altLang="ja-JP" sz="1200" kern="100" dirty="0" smtClean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considering the historical event and applying the climate change scenario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en-US" altLang="ja-JP" sz="1200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in cooperation with the governments, USP and SPC.</a:t>
            </a: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ja-JP" altLang="en-US" sz="1200" kern="100" dirty="0" smtClean="0"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○</a:t>
            </a:r>
            <a:r>
              <a:rPr lang="en-US" altLang="ja-JP" sz="1200" kern="100" dirty="0" smtClean="0">
                <a:effectLst/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addition, </a:t>
            </a:r>
            <a:r>
              <a:rPr lang="en-US" altLang="ja-JP" sz="1200" kern="100" dirty="0" smtClean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networks in South-Pacific to disseminate the methodology is being</a:t>
            </a:r>
            <a:r>
              <a:rPr lang="en-US" altLang="ja-JP" sz="1200" kern="100" baseline="0" dirty="0" smtClean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developed in cooperation with SPREP.</a:t>
            </a:r>
            <a:endParaRPr lang="en-US" altLang="ja-JP" sz="1200" kern="100" dirty="0" smtClean="0">
              <a:effectLst/>
              <a:latin typeface="Calibri" panose="020F0502020204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64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The other is the</a:t>
            </a:r>
            <a:r>
              <a:rPr kumimoji="1" lang="en-US" altLang="ja-JP" baseline="0" dirty="0" smtClean="0"/>
              <a:t> establishment of Asia-Pacific Adaptation Information Platform.</a:t>
            </a:r>
            <a:br>
              <a:rPr kumimoji="1" lang="en-US" altLang="ja-JP" baseline="0" dirty="0" smtClean="0"/>
            </a:br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As I explained the other slide, now we are conducting impact assessment of climate change in SIDS in the areas of storm surge/storm wave.</a:t>
            </a:r>
            <a:br>
              <a:rPr kumimoji="1" lang="en-US" altLang="ja-JP" baseline="0" dirty="0" smtClean="0"/>
            </a:br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We would like to widely share this kind of scientific data and information through this platform.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This network is scheduled to be established by 2020 share climate risk information online with research/academic institutions multi-nationally.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The prototype of this network is Japan’s domestic platform (A-PLAT) established this August.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The network will contribute to planning adaptation measures by providing climate risk information and Japan will take a leading-role for its initiation including dataset for projection, toolkits for policymakers and stakeholders, and capacity building.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We are now soliciting participation of Asia-Pacific countries, and even countries from other regions.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36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Finally,</a:t>
            </a:r>
            <a:r>
              <a:rPr kumimoji="1" lang="en-US" altLang="ja-JP" baseline="0" dirty="0" smtClean="0"/>
              <a:t> I would like to briefly introduce </a:t>
            </a:r>
            <a:r>
              <a:rPr lang="en-US" altLang="ja-JP" dirty="0" smtClean="0"/>
              <a:t>“Japan’s Assistance Initiative to Address Climate Change”</a:t>
            </a:r>
          </a:p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It was released at COP22 to declare Japan’s further commitment</a:t>
            </a:r>
            <a:r>
              <a:rPr kumimoji="1" lang="en-US" altLang="ja-JP" baseline="0" dirty="0" smtClean="0"/>
              <a:t> to international cooperation for climate change.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It includes RE deployment support such as JICA, JCM, Establishment of Asia-Pacific Adaptation Information Platform, and MRV and F-gas capacity  </a:t>
            </a:r>
          </a:p>
          <a:p>
            <a:r>
              <a:rPr kumimoji="1" lang="en-US" altLang="ja-JP" baseline="0" dirty="0" smtClean="0"/>
              <a:t>    building.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I brought  copies of  flyers and booklet introducing this initiative. Please feel free to pick it up.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202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for Way Forward, Let me mention  that MO</a:t>
            </a:r>
            <a:r>
              <a:rPr kumimoji="1" lang="en-US" altLang="ja-JP" dirty="0" smtClean="0"/>
              <a:t>EJ and IRENA </a:t>
            </a:r>
            <a:r>
              <a:rPr kumimoji="1" lang="en-US" altLang="ja-JP" baseline="0" dirty="0" smtClean="0"/>
              <a:t> will organize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RE training program for SIDS officials in coming February.</a:t>
            </a:r>
          </a:p>
          <a:p>
            <a:r>
              <a:rPr lang="ja-JP" altLang="en-US" dirty="0" smtClean="0"/>
              <a:t>○</a:t>
            </a:r>
            <a:r>
              <a:rPr lang="en-US" altLang="ja-JP" dirty="0" smtClean="0"/>
              <a:t>It</a:t>
            </a:r>
            <a:r>
              <a:rPr lang="en-US" altLang="ja-JP" baseline="0" dirty="0" smtClean="0"/>
              <a:t> is </a:t>
            </a:r>
            <a:r>
              <a:rPr lang="en-GB" altLang="ja-JP" dirty="0" smtClean="0"/>
              <a:t>scheduled on</a:t>
            </a:r>
            <a:r>
              <a:rPr lang="en-GB" altLang="ja-JP" baseline="0" dirty="0" smtClean="0"/>
              <a:t>  6 to 10 February, 2017, in Tokyo and Kobe Japan. Asia-Pacific  SIDS officials are expected to be invited.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This time, we will make a site visit to Awaji island adjacent to Kobe where many RE projects are implemented towards the ultimate goal of 100% RE energy in 2050.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30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your attention to my presentation.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 </a:t>
            </a:r>
            <a:r>
              <a:rPr kumimoji="1" lang="en-US" altLang="ja-JP" dirty="0" smtClean="0"/>
              <a:t>If you have any questions on my presentations,  I am more than happy to respond</a:t>
            </a:r>
            <a:r>
              <a:rPr kumimoji="1" lang="en-US" altLang="ja-JP" baseline="0" dirty="0" smtClean="0"/>
              <a:t> after this session is finished.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62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 </a:t>
            </a: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would like to start my presentation with the revisit of 7</a:t>
            </a:r>
            <a:r>
              <a:rPr kumimoji="1" lang="en-US" altLang="ja-JP" baseline="30000" dirty="0" smtClean="0"/>
              <a:t>th</a:t>
            </a:r>
            <a:r>
              <a:rPr kumimoji="1" lang="en-US" altLang="ja-JP" baseline="0" dirty="0" smtClean="0"/>
              <a:t> Pacific Islands Leaders Meeting (PALM7) in Fukushima 2015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Prime Minister Abe announced 550M USD assistance and capacity building and exchange of 4000 persons in his speech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○</a:t>
            </a:r>
            <a:r>
              <a:rPr lang="en-US" altLang="ja-JP" dirty="0" smtClean="0"/>
              <a:t>In Leaders’ declaration,  cooperation with IRENA, Japan’s Joint Crediting Mechanism,</a:t>
            </a:r>
            <a:r>
              <a:rPr lang="en-US" altLang="ja-JP" baseline="0" dirty="0" smtClean="0"/>
              <a:t> and role of Green Climate Fund are articulated.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aseline="0" dirty="0" smtClean="0"/>
              <a:t>○</a:t>
            </a:r>
            <a:r>
              <a:rPr lang="en-US" altLang="ja-JP" baseline="0" dirty="0" smtClean="0"/>
              <a:t>In response to this and strong global momentum to address energy and climate change,  I would like to highlight some MOEJ’s actions for Pacific Islands.</a:t>
            </a:r>
            <a:endParaRPr lang="en-US" altLang="ja-JP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054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○</a:t>
            </a:r>
            <a:r>
              <a:rPr lang="en-US" altLang="ja-JP" dirty="0" smtClean="0"/>
              <a:t>I would</a:t>
            </a:r>
            <a:r>
              <a:rPr lang="en-US" altLang="ja-JP" baseline="0" dirty="0" smtClean="0"/>
              <a:t> like to introduce</a:t>
            </a:r>
            <a:r>
              <a:rPr lang="en-GB" dirty="0" smtClean="0"/>
              <a:t> MOEJ’s cooperation with IRENA.</a:t>
            </a:r>
          </a:p>
          <a:p>
            <a:r>
              <a:rPr lang="ja-JP" altLang="en-US" dirty="0" smtClean="0"/>
              <a:t>○</a:t>
            </a:r>
            <a:r>
              <a:rPr lang="en-GB" dirty="0" smtClean="0"/>
              <a:t>A workshop </a:t>
            </a:r>
            <a:r>
              <a:rPr lang="en-US" dirty="0"/>
              <a:t>on financing for renewable energy in Small Island Developing States (SIDS)</a:t>
            </a:r>
            <a:r>
              <a:rPr lang="en-GB" dirty="0" smtClean="0"/>
              <a:t> was jointly organized by MOEJ and IRENA. </a:t>
            </a:r>
          </a:p>
          <a:p>
            <a:r>
              <a:rPr lang="ja-JP" altLang="en-US" dirty="0" smtClean="0"/>
              <a:t>○</a:t>
            </a:r>
            <a:r>
              <a:rPr lang="en-GB" dirty="0" smtClean="0"/>
              <a:t>It was held on</a:t>
            </a:r>
            <a:r>
              <a:rPr lang="en-GB" baseline="0" dirty="0" smtClean="0"/>
              <a:t> 3</a:t>
            </a:r>
            <a:r>
              <a:rPr lang="en-GB" baseline="30000" dirty="0" smtClean="0"/>
              <a:t>rd</a:t>
            </a:r>
            <a:r>
              <a:rPr lang="en-GB" baseline="0" dirty="0" smtClean="0"/>
              <a:t> and 4</a:t>
            </a:r>
            <a:r>
              <a:rPr lang="en-GB" baseline="30000" dirty="0" smtClean="0"/>
              <a:t>th</a:t>
            </a:r>
            <a:r>
              <a:rPr lang="en-GB" baseline="0" dirty="0" smtClean="0"/>
              <a:t> August 2015, in Kula Lumpur, Malaysia, where p</a:t>
            </a:r>
            <a:r>
              <a:rPr lang="en-GB" dirty="0"/>
              <a:t>articipants representing 21 countries and 5 organizations attended it.</a:t>
            </a:r>
            <a:endParaRPr lang="en-US" dirty="0"/>
          </a:p>
          <a:p>
            <a:pPr defTabSz="922355">
              <a:defRPr/>
            </a:pPr>
            <a:r>
              <a:rPr lang="ja-JP" altLang="en-US" dirty="0" smtClean="0"/>
              <a:t>○</a:t>
            </a:r>
            <a:r>
              <a:rPr lang="en-US" altLang="ja-JP" dirty="0" smtClean="0"/>
              <a:t>Financial</a:t>
            </a:r>
            <a:r>
              <a:rPr lang="en-US" altLang="ja-JP" baseline="0" dirty="0" smtClean="0"/>
              <a:t> aspects of RE projects were intensively discussed. </a:t>
            </a:r>
            <a:r>
              <a:rPr lang="en-US" dirty="0" smtClean="0"/>
              <a:t>In </a:t>
            </a:r>
            <a:r>
              <a:rPr lang="en-US" dirty="0"/>
              <a:t>particular, participants agreed on focusing on three key areas that could make the most impact in SIDS: 1) Capacity building for local professionals and </a:t>
            </a:r>
            <a:r>
              <a:rPr lang="en-US" dirty="0" smtClean="0"/>
              <a:t>local financial </a:t>
            </a:r>
            <a:r>
              <a:rPr lang="en-US" dirty="0"/>
              <a:t>institutions; 2) Effective facilitation for project development and financing; and 3) Financing models and instruments for small-scale RE systems.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067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○</a:t>
            </a:r>
            <a:r>
              <a:rPr lang="en-GB" dirty="0" smtClean="0"/>
              <a:t>MOEJ and IRENA also collaborated</a:t>
            </a:r>
            <a:r>
              <a:rPr lang="en-GB" baseline="0" dirty="0" smtClean="0"/>
              <a:t> by</a:t>
            </a:r>
            <a:r>
              <a:rPr lang="en-GB" dirty="0" smtClean="0"/>
              <a:t> jointly organizing the training program to support renewable energy deployment</a:t>
            </a:r>
            <a:r>
              <a:rPr lang="en-GB" baseline="0" dirty="0" smtClean="0"/>
              <a:t> </a:t>
            </a:r>
            <a:r>
              <a:rPr lang="en-GB" dirty="0" smtClean="0"/>
              <a:t>in SIDS. </a:t>
            </a:r>
          </a:p>
          <a:p>
            <a:r>
              <a:rPr lang="ja-JP" altLang="en-US" dirty="0" smtClean="0"/>
              <a:t>○</a:t>
            </a:r>
            <a:r>
              <a:rPr lang="en-GB" dirty="0" smtClean="0"/>
              <a:t>It was held from 8</a:t>
            </a:r>
            <a:r>
              <a:rPr lang="en-GB" baseline="30000" dirty="0" smtClean="0"/>
              <a:t>th</a:t>
            </a:r>
            <a:r>
              <a:rPr lang="en-GB" dirty="0" smtClean="0"/>
              <a:t> to 12</a:t>
            </a:r>
            <a:r>
              <a:rPr lang="en-GB" baseline="30000" dirty="0" smtClean="0"/>
              <a:t>th</a:t>
            </a:r>
            <a:r>
              <a:rPr lang="en-GB" dirty="0" smtClean="0"/>
              <a:t> February,</a:t>
            </a:r>
            <a:r>
              <a:rPr lang="en-GB" baseline="0" dirty="0" smtClean="0"/>
              <a:t> 2016 </a:t>
            </a:r>
            <a:r>
              <a:rPr lang="en-GB" dirty="0" smtClean="0"/>
              <a:t>in Tokyo, Japan.</a:t>
            </a:r>
          </a:p>
          <a:p>
            <a:r>
              <a:rPr lang="ja-JP" altLang="en-US" dirty="0" smtClean="0"/>
              <a:t>○</a:t>
            </a:r>
            <a:r>
              <a:rPr lang="en-US" altLang="ja-JP" dirty="0" smtClean="0"/>
              <a:t>Representatives</a:t>
            </a:r>
            <a:r>
              <a:rPr lang="en-GB" dirty="0" smtClean="0"/>
              <a:t> from 10 SIDS and</a:t>
            </a:r>
            <a:r>
              <a:rPr lang="en-GB" baseline="0" dirty="0" smtClean="0"/>
              <a:t> 15 lecturers were joined. </a:t>
            </a:r>
            <a:endParaRPr lang="en-GB" dirty="0" smtClean="0"/>
          </a:p>
          <a:p>
            <a:r>
              <a:rPr lang="ja-JP" altLang="en-US" dirty="0" smtClean="0"/>
              <a:t>○</a:t>
            </a:r>
            <a:r>
              <a:rPr lang="en-GB" dirty="0" smtClean="0"/>
              <a:t>It included in-door training sessions and lectures as well as site visits to Japanese companies with leading low-carbon technologies. </a:t>
            </a:r>
          </a:p>
          <a:p>
            <a:pPr defTabSz="922355">
              <a:defRPr/>
            </a:pPr>
            <a:r>
              <a:rPr lang="ja-JP" altLang="en-US" dirty="0" smtClean="0"/>
              <a:t>○</a:t>
            </a:r>
            <a:r>
              <a:rPr lang="en-GB" altLang="ja-JP" dirty="0" smtClean="0">
                <a:solidFill>
                  <a:prstClr val="black"/>
                </a:solidFill>
              </a:rPr>
              <a:t>We</a:t>
            </a:r>
            <a:r>
              <a:rPr lang="en-GB" altLang="ja-JP" baseline="0" dirty="0" smtClean="0">
                <a:solidFill>
                  <a:prstClr val="black"/>
                </a:solidFill>
              </a:rPr>
              <a:t> believe it provided</a:t>
            </a:r>
            <a:r>
              <a:rPr lang="en-GB" dirty="0" smtClean="0">
                <a:solidFill>
                  <a:prstClr val="black"/>
                </a:solidFill>
              </a:rPr>
              <a:t> the</a:t>
            </a:r>
            <a:r>
              <a:rPr lang="en-GB" baseline="0" dirty="0" smtClean="0">
                <a:solidFill>
                  <a:prstClr val="black"/>
                </a:solidFill>
              </a:rPr>
              <a:t> good </a:t>
            </a:r>
            <a:r>
              <a:rPr lang="en-GB" dirty="0" smtClean="0">
                <a:solidFill>
                  <a:prstClr val="black"/>
                </a:solidFill>
              </a:rPr>
              <a:t>opportunity </a:t>
            </a:r>
            <a:r>
              <a:rPr lang="en-GB" dirty="0">
                <a:solidFill>
                  <a:prstClr val="black"/>
                </a:solidFill>
              </a:rPr>
              <a:t>for participants to exchange knowledge and information on policy, regulatory, institutional and financial aspects for enabling the energy transition to </a:t>
            </a:r>
            <a:r>
              <a:rPr lang="en-GB" dirty="0" smtClean="0">
                <a:solidFill>
                  <a:prstClr val="black"/>
                </a:solidFill>
              </a:rPr>
              <a:t>RE </a:t>
            </a:r>
            <a:r>
              <a:rPr lang="en-GB" dirty="0">
                <a:solidFill>
                  <a:prstClr val="black"/>
                </a:solidFill>
              </a:rPr>
              <a:t>in SIDS. </a:t>
            </a:r>
            <a:endParaRPr lang="en-GB" dirty="0" smtClean="0">
              <a:solidFill>
                <a:prstClr val="black"/>
              </a:solidFill>
            </a:endParaRPr>
          </a:p>
          <a:p>
            <a:pPr defTabSz="922355">
              <a:defRPr/>
            </a:pP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3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1800" dirty="0" smtClean="0"/>
              <a:t>○</a:t>
            </a:r>
            <a:r>
              <a:rPr kumimoji="1" lang="en-US" altLang="ja-JP" sz="1800" dirty="0" smtClean="0"/>
              <a:t>Next is Joint</a:t>
            </a:r>
            <a:r>
              <a:rPr kumimoji="1" lang="en-US" altLang="ja-JP" sz="1800" baseline="0" dirty="0" smtClean="0"/>
              <a:t> Crediting Mechanism or JCM</a:t>
            </a:r>
            <a:endParaRPr kumimoji="1" lang="en-US" altLang="ja-JP" sz="1800" dirty="0" smtClean="0"/>
          </a:p>
          <a:p>
            <a:r>
              <a:rPr kumimoji="1" lang="en-US" altLang="ja-JP" sz="1800" dirty="0" smtClean="0"/>
              <a:t>○JCM is the bilateral scheme operated by the government of Japan and partner countries, to facilitate deployment of leading low-carbon technologies.</a:t>
            </a:r>
          </a:p>
          <a:p>
            <a:r>
              <a:rPr kumimoji="1" lang="en-US" altLang="ja-JP" sz="1800" dirty="0" smtClean="0"/>
              <a:t>○Under this JCM scheme, Japan will financially and technologically support  the installation of advanced low-carbon technologies.</a:t>
            </a:r>
          </a:p>
          <a:p>
            <a:r>
              <a:rPr kumimoji="1" lang="en-US" altLang="ja-JP" sz="1800" dirty="0" smtClean="0"/>
              <a:t>   On the other hand, Japan will receive a part of carbon credits. </a:t>
            </a:r>
          </a:p>
          <a:p>
            <a:r>
              <a:rPr kumimoji="1" lang="en-US" altLang="ja-JP" sz="1800" dirty="0" smtClean="0"/>
              <a:t>○ Carbon credits will be used to achieve Japan’s commitment to mitigation actions in developing countries declared in INDC submitted to UNFCCC. </a:t>
            </a:r>
          </a:p>
          <a:p>
            <a:r>
              <a:rPr kumimoji="1" lang="en-US" altLang="ja-JP" sz="1800" dirty="0" smtClean="0"/>
              <a:t>○JCM activities are being operated by the Joint Committee consisting of two countries’ officials.</a:t>
            </a:r>
          </a:p>
          <a:p>
            <a:r>
              <a:rPr kumimoji="1" lang="ja-JP" altLang="en-US" sz="1800" dirty="0" smtClean="0"/>
              <a:t>○</a:t>
            </a:r>
            <a:r>
              <a:rPr kumimoji="1" lang="en-US" altLang="ja-JP" sz="1800" dirty="0" smtClean="0"/>
              <a:t>As of this moment, there</a:t>
            </a:r>
            <a:r>
              <a:rPr kumimoji="1" lang="en-US" altLang="ja-JP" sz="1800" baseline="0" dirty="0" smtClean="0"/>
              <a:t> are 16 JCM partner countries including two SIDS: Palau and Maldives.</a:t>
            </a:r>
            <a:endParaRPr kumimoji="1"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27111-A223-4B96-B06A-FD0E0CCAE007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23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 smtClean="0"/>
              <a:t>○ </a:t>
            </a:r>
            <a:r>
              <a:rPr kumimoji="1" lang="en-US" altLang="ja-JP" sz="1200" dirty="0" smtClean="0"/>
              <a:t>MOEJ’s JCM model project program supports</a:t>
            </a:r>
            <a:r>
              <a:rPr kumimoji="1" lang="en-US" altLang="ja-JP" sz="1200" baseline="0" dirty="0" smtClean="0"/>
              <a:t> up to 50% of project initial cost to cover the incremental cost of  advanced low-carbon technologies.</a:t>
            </a:r>
          </a:p>
          <a:p>
            <a:r>
              <a:rPr kumimoji="1" lang="ja-JP" altLang="en-US" sz="1200" baseline="0" dirty="0" smtClean="0"/>
              <a:t>○ </a:t>
            </a:r>
            <a:r>
              <a:rPr kumimoji="1" lang="en-US" altLang="ja-JP" sz="1200" baseline="0" dirty="0" smtClean="0"/>
              <a:t>In return for financial support, the project operator needs to conduct JCM project registration, MRV for credit issuance, and delivery of credits to the Japanese government.</a:t>
            </a:r>
            <a:endParaRPr lang="en-US" altLang="ja-JP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○ </a:t>
            </a:r>
            <a:r>
              <a:rPr lang="en-US" altLang="ja-JP" dirty="0" smtClean="0"/>
              <a:t>Although</a:t>
            </a:r>
            <a:r>
              <a:rPr lang="en-US" altLang="ja-JP" baseline="0" dirty="0" smtClean="0"/>
              <a:t> each project scale is relatively small, MOEJ has adopted 3 PV projects in Palau and 1 in Maldives.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74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8480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○</a:t>
            </a:r>
            <a:r>
              <a:rPr lang="en-US" altLang="ja-JP" dirty="0" smtClean="0"/>
              <a:t>The other vehicle to promote JCM is Japan Fund for JCM at Asian</a:t>
            </a:r>
            <a:r>
              <a:rPr lang="en-US" altLang="ja-JP" baseline="0" dirty="0" smtClean="0"/>
              <a:t> Development Bank (ADB).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○</a:t>
            </a:r>
            <a:r>
              <a:rPr lang="en-US" altLang="ja-JP" dirty="0" smtClean="0"/>
              <a:t>This fund is our flagship</a:t>
            </a:r>
            <a:r>
              <a:rPr lang="en-US" altLang="ja-JP" baseline="0" dirty="0" smtClean="0"/>
              <a:t> example of collaboration with ADB to mobilize climate finance.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baseline="0" dirty="0" smtClean="0"/>
              <a:t>○</a:t>
            </a:r>
            <a:r>
              <a:rPr lang="en-US" altLang="ja-JP" baseline="0" dirty="0" smtClean="0"/>
              <a:t>JFJCM</a:t>
            </a:r>
            <a:r>
              <a:rPr lang="ja-JP" altLang="en-US" baseline="0" dirty="0" smtClean="0"/>
              <a:t>　</a:t>
            </a:r>
            <a:r>
              <a:rPr lang="en-US" altLang="ja-JP" baseline="0" dirty="0" smtClean="0"/>
              <a:t>aims to support incremental cost due to the adoption of advanced low-carbon</a:t>
            </a:r>
            <a:r>
              <a:rPr lang="en-US" altLang="ja-JP" dirty="0" smtClean="0"/>
              <a:t> technologies for ADB pipe</a:t>
            </a:r>
            <a:r>
              <a:rPr lang="en-US" altLang="ja-JP" baseline="0" dirty="0" smtClean="0"/>
              <a:t>line projects, with</a:t>
            </a:r>
            <a:r>
              <a:rPr lang="en-US" altLang="ja-JP" dirty="0" smtClean="0"/>
              <a:t> co-financing from ADB’s loan and grant, 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    occasionally with other multilateral development banks (MDBs) and multilateral funds such as CIF.</a:t>
            </a:r>
          </a:p>
          <a:p>
            <a:pPr>
              <a:spcBef>
                <a:spcPct val="0"/>
              </a:spcBef>
            </a:pPr>
            <a:r>
              <a:rPr lang="ja-JP" altLang="en-US" dirty="0" smtClean="0"/>
              <a:t>○</a:t>
            </a:r>
            <a:r>
              <a:rPr lang="en-US" altLang="ja-JP" dirty="0" smtClean="0"/>
              <a:t>The</a:t>
            </a:r>
            <a:r>
              <a:rPr lang="en-US" altLang="ja-JP" baseline="0" dirty="0" smtClean="0"/>
              <a:t> first approved </a:t>
            </a:r>
            <a:r>
              <a:rPr lang="en-US" altLang="ja-JP" dirty="0" smtClean="0"/>
              <a:t>project is in</a:t>
            </a:r>
            <a:r>
              <a:rPr lang="en-US" altLang="ja-JP" baseline="0" dirty="0" smtClean="0"/>
              <a:t> Maldives </a:t>
            </a:r>
            <a:r>
              <a:rPr lang="en-US" altLang="ja-JP" dirty="0" smtClean="0"/>
              <a:t>to introduce</a:t>
            </a:r>
            <a:r>
              <a:rPr lang="en-US" altLang="ja-JP" baseline="0" dirty="0" smtClean="0"/>
              <a:t> PV generation</a:t>
            </a:r>
            <a:r>
              <a:rPr lang="ja-JP" altLang="en-US" baseline="0" dirty="0" smtClean="0"/>
              <a:t> </a:t>
            </a:r>
            <a:r>
              <a:rPr lang="en-US" altLang="ja-JP" baseline="0" dirty="0" smtClean="0"/>
              <a:t>package in 160 islands.</a:t>
            </a:r>
          </a:p>
          <a:p>
            <a:pPr>
              <a:spcBef>
                <a:spcPct val="0"/>
              </a:spcBef>
            </a:pPr>
            <a:r>
              <a:rPr lang="ja-JP" altLang="en-US" baseline="0" dirty="0" smtClean="0"/>
              <a:t>○</a:t>
            </a:r>
            <a:r>
              <a:rPr lang="en-US" altLang="ja-JP" baseline="0" dirty="0" smtClean="0"/>
              <a:t>Among total cost of 115M USD,  JFJCM  granted 5M USD to the installation of such advanced EMS and Li-ion battery in </a:t>
            </a:r>
            <a:r>
              <a:rPr lang="en-US" altLang="ja-JP" baseline="0" dirty="0" err="1" smtClean="0"/>
              <a:t>Addu</a:t>
            </a:r>
            <a:r>
              <a:rPr lang="en-US" altLang="ja-JP" baseline="0" dirty="0" smtClean="0"/>
              <a:t> atoll to maximize PV power utilization and 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    optimize existing diesel-power generation.</a:t>
            </a:r>
          </a:p>
          <a:p>
            <a:pPr>
              <a:spcBef>
                <a:spcPct val="0"/>
              </a:spcBef>
            </a:pPr>
            <a:r>
              <a:rPr lang="ja-JP" altLang="en-US" baseline="0" dirty="0" smtClean="0"/>
              <a:t>○</a:t>
            </a:r>
            <a:r>
              <a:rPr lang="en-US" altLang="ja-JP" baseline="0" dirty="0" smtClean="0"/>
              <a:t>3,000t of CO2 emission reduction per year is expected.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1ED92-9B92-4B1C-AADD-D85F4BCBF3B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480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baseline="0" dirty="0" smtClean="0"/>
              <a:t>Today, I introduced only a portion of JCM activities.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Abundant information is available on-line in English.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I recommend the websites on this slide for your further information.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Also, if you contact me directly, I will be happy to respond to </a:t>
            </a:r>
            <a:r>
              <a:rPr kumimoji="1" lang="en-US" altLang="ja-JP" baseline="0" smtClean="0"/>
              <a:t>your questions.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17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would like to move to Green Climate Fund or GCF.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GCF was established under the UNFCCC in 2011 and aims to equally balance its allocation between adaptation and mitigation over time.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It will also aim to allocate at least half of its resources for adaptation for countries, with a particular emphasis on vulnerable countries including SIDS and LDCs.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 has offered to contribute the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largest amount to the GCF: $1.5 billion.</a:t>
            </a:r>
          </a:p>
          <a:p>
            <a:r>
              <a:rPr kumimoji="1"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 also has been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currently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 he development of a draft of the guidebook of the GCF Readiness and Preparatory Support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expect that it will be finalized and ready very soon for developing countries to enhance country ownership and access to the Fund.</a:t>
            </a:r>
            <a:endParaRPr kumimoji="1" lang="en-US" altLang="ja-JP" i="0" baseline="0" dirty="0" smtClean="0"/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For individual projects, 27 projects have been already approved, among which are 4 SIDS projects in Fuji, Maldives, Tuvalu and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 Caribbean.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We, as a fund contributor, are expecting that more RE projects in SIDS will come out in the near future.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&lt;GEF&gt;</a:t>
            </a:r>
          </a:p>
          <a:p>
            <a:r>
              <a:rPr kumimoji="1" lang="ja-JP" altLang="en-US" baseline="0" dirty="0" smtClean="0"/>
              <a:t>○</a:t>
            </a:r>
            <a:r>
              <a:rPr kumimoji="1" lang="en-US" altLang="ja-JP" baseline="0" dirty="0" smtClean="0"/>
              <a:t>Global Environment Facility (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GEF) is also ramping up its investments in renewable energy for SIDS, and reiterating its commitment to support SIDS in this crucial sustainable development priority.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total country allocations of SIDS in GEF-6 amount to US$256 million, equivalent to an increase of 9% compared to GEF-5.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EB71B-ED62-441C-94EA-9A86F13BDC87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6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6408-FB54-4D6A-8B16-0DE375EBA32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75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32F6-E066-43B6-97B4-BF1CDE17D47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04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E39A-18FF-4C39-A997-27D7FA07A44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841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3FCC-3D42-48F9-B362-57592A748E6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C8BE-6E45-49BB-9639-632FAA4BC20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78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C421-A3C9-4505-BDAD-EE24630DBD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67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2042-2B94-41DE-B8E5-11C6FBFEEE2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6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3780-4721-49DB-A915-77C24C9FF7E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11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7BC5-76B1-4E02-8C1B-B3B2634CF7B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6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69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A1D2-9279-4E10-A8CA-7332F377D35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891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35F2-6CE2-4046-AC4F-9005EC34E60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27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6A93B-E950-4F99-A495-A3F9A912D4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68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echanisms.org/e/index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mechanisms.org/document/JFJCM_Introduction_English_Upload.pdf" TargetMode="External"/><Relationship Id="rId5" Type="http://schemas.openxmlformats.org/officeDocument/2006/relationships/hyperlink" Target="https://www.adb.org/site/funds/funds/japan-fund-for-joint-crediting-mechanism" TargetMode="External"/><Relationship Id="rId4" Type="http://schemas.openxmlformats.org/officeDocument/2006/relationships/hyperlink" Target="http://gec.jp/jcm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906000" cy="2303462"/>
          </a:xfr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cap="flat" algn="ctr">
            <a:solidFill>
              <a:srgbClr val="5C92B5">
                <a:shade val="95000"/>
                <a:satMod val="105000"/>
              </a:srgb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MOEJ’s actions for climate change in SIDS</a:t>
            </a:r>
            <a:endParaRPr kumimoji="0" lang="ja-JP" altLang="en-US" sz="3600" b="1" kern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テキスト ボックス 1"/>
          <p:cNvSpPr txBox="1">
            <a:spLocks noChangeArrowheads="1"/>
          </p:cNvSpPr>
          <p:nvPr/>
        </p:nvSpPr>
        <p:spPr bwMode="auto">
          <a:xfrm>
            <a:off x="488951" y="4869160"/>
            <a:ext cx="89281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dirty="0" smtClean="0">
                <a:solidFill>
                  <a:prstClr val="black"/>
                </a:solidFill>
                <a:cs typeface="Arial" charset="0"/>
              </a:rPr>
              <a:t>December 3rd, 2016</a:t>
            </a:r>
            <a:endParaRPr lang="en-US" altLang="ja-JP" sz="2400" b="1" dirty="0" smtClean="0">
              <a:solidFill>
                <a:prstClr val="black"/>
              </a:solidFill>
              <a:cs typeface="Arial" charset="0"/>
            </a:endParaRPr>
          </a:p>
          <a:p>
            <a:pPr algn="ctr" eaLnBrk="1" hangingPunct="1"/>
            <a:r>
              <a:rPr lang="en-US" altLang="ja-JP" sz="3200" b="1" dirty="0" smtClean="0">
                <a:solidFill>
                  <a:prstClr val="black"/>
                </a:solidFill>
                <a:cs typeface="Arial" charset="0"/>
              </a:rPr>
              <a:t>Shuichi OZAWA</a:t>
            </a:r>
            <a:endParaRPr lang="en-US" altLang="ja-JP" sz="3200" b="1" dirty="0">
              <a:solidFill>
                <a:prstClr val="black"/>
              </a:solidFill>
              <a:cs typeface="Arial" charset="0"/>
            </a:endParaRPr>
          </a:p>
          <a:p>
            <a:pPr algn="ctr" eaLnBrk="1" hangingPunct="1"/>
            <a:r>
              <a:rPr lang="en-US" altLang="ja-JP" sz="2800" dirty="0" smtClean="0">
                <a:solidFill>
                  <a:prstClr val="black"/>
                </a:solidFill>
                <a:cs typeface="Arial" charset="0"/>
              </a:rPr>
              <a:t>Ministry </a:t>
            </a:r>
            <a:r>
              <a:rPr lang="en-US" altLang="ja-JP" sz="2800" dirty="0">
                <a:solidFill>
                  <a:prstClr val="black"/>
                </a:solidFill>
                <a:cs typeface="Arial" charset="0"/>
              </a:rPr>
              <a:t>of the </a:t>
            </a:r>
            <a:r>
              <a:rPr lang="en-US" altLang="ja-JP" sz="2800" dirty="0" smtClean="0">
                <a:solidFill>
                  <a:prstClr val="black"/>
                </a:solidFill>
                <a:cs typeface="Arial" charset="0"/>
              </a:rPr>
              <a:t>Environment, Japan (MOEJ)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0585"/>
            <a:ext cx="2881372" cy="11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2368" y="938574"/>
            <a:ext cx="4197987" cy="5082714"/>
          </a:xfrm>
        </p:spPr>
        <p:txBody>
          <a:bodyPr/>
          <a:lstStyle/>
          <a:p>
            <a:r>
              <a:rPr lang="en-US" altLang="ja-JP" sz="2800" dirty="0" smtClean="0"/>
              <a:t>Evaluate impacts of storm surge/storm wave hazards in Fiji, Vanuatu, Samoa with to develop hazard map system. 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38144" y="6520259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Impact Assessment of Climate Change in SIDS</a:t>
            </a:r>
            <a:endParaRPr kumimoji="0" lang="en-US" altLang="ja-JP" sz="28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9" b="8594"/>
          <a:stretch/>
        </p:blipFill>
        <p:spPr bwMode="auto">
          <a:xfrm>
            <a:off x="6681192" y="1412776"/>
            <a:ext cx="2962250" cy="18722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929" y="3848184"/>
            <a:ext cx="5330229" cy="23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/>
          <p:cNvPicPr/>
          <p:nvPr/>
        </p:nvPicPr>
        <p:blipFill rotWithShape="1">
          <a:blip r:embed="rId6"/>
          <a:srcRect l="6797" t="1970" r="1297" b="18036"/>
          <a:stretch/>
        </p:blipFill>
        <p:spPr>
          <a:xfrm>
            <a:off x="4232920" y="1410728"/>
            <a:ext cx="2357529" cy="187425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22346" y="3208001"/>
            <a:ext cx="3566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altLang="ja-JP" sz="2400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Assessing the hazard of storm surge/ storm with Ministry of Economy, USP and SPC.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70510" algn="l"/>
              </a:tabLst>
            </a:pPr>
            <a:r>
              <a:rPr lang="en-US" altLang="ja-JP" sz="2400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Developing networks in South-Pacific with </a:t>
            </a:r>
            <a:r>
              <a:rPr lang="en-US" altLang="ja-JP" sz="2400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SPREP</a:t>
            </a:r>
            <a:endParaRPr lang="en-US" altLang="ja-JP" sz="24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906000" cy="479261"/>
          </a:xfrm>
          <a:prstGeom prst="rect">
            <a:avLst/>
          </a:prstGeom>
          <a:gradFill flip="none" rotWithShape="1">
            <a:gsLst>
              <a:gs pos="0">
                <a:srgbClr val="1D9C9F"/>
              </a:gs>
              <a:gs pos="100000">
                <a:srgbClr val="24AC82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671" tIns="34336" rIns="68671" bIns="34336"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4372" name="正方形/長方形 57"/>
          <p:cNvSpPr>
            <a:spLocks noChangeArrowheads="1"/>
          </p:cNvSpPr>
          <p:nvPr/>
        </p:nvSpPr>
        <p:spPr bwMode="auto">
          <a:xfrm>
            <a:off x="155777" y="692696"/>
            <a:ext cx="10197823" cy="243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71" tIns="34336" rIns="68671" bIns="3433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W</a:t>
            </a:r>
            <a:r>
              <a:rPr lang="en-US" altLang="ja-JP" sz="2000" dirty="0" smtClean="0"/>
              <a:t>ill </a:t>
            </a:r>
            <a:r>
              <a:rPr lang="en-US" altLang="ja-JP" sz="2000" dirty="0"/>
              <a:t>be established by 2020 to share climate risk </a:t>
            </a:r>
            <a:r>
              <a:rPr lang="en-US" altLang="ja-JP" sz="2000" dirty="0" smtClean="0"/>
              <a:t>information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Based on </a:t>
            </a:r>
            <a:r>
              <a:rPr lang="en-US" altLang="ja-JP" sz="2000" dirty="0"/>
              <a:t>Japan’s A-PLAT starting its operation in Aug </a:t>
            </a:r>
            <a:r>
              <a:rPr lang="en-US" altLang="ja-JP" sz="2000" dirty="0" smtClean="0"/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Support </a:t>
            </a:r>
            <a:r>
              <a:rPr lang="en-US" altLang="ja-JP" sz="2000" dirty="0"/>
              <a:t>adaptation measures by providing advanced scientific climate risk information </a:t>
            </a:r>
            <a:endParaRPr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Japan takes a lead in dataset for projection, </a:t>
            </a:r>
            <a:r>
              <a:rPr lang="en-US" altLang="ja-JP" sz="2000" dirty="0"/>
              <a:t>toolkits for policymakers and stakeholders, 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and </a:t>
            </a:r>
            <a:r>
              <a:rPr lang="en-US" altLang="ja-JP" sz="2000" dirty="0"/>
              <a:t>capacity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Calling for participation from the countries in Asia Pacific and other </a:t>
            </a:r>
            <a:r>
              <a:rPr lang="en-US" altLang="ja-JP" sz="2000" dirty="0" smtClean="0"/>
              <a:t>Regions</a:t>
            </a:r>
            <a:endParaRPr lang="en-US" altLang="ja-JP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700" dirty="0">
              <a:solidFill>
                <a:srgbClr val="000000"/>
              </a:solidFill>
            </a:endParaRPr>
          </a:p>
          <a:p>
            <a:endParaRPr lang="en-US" altLang="ja-JP" sz="17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77958" y="2659449"/>
            <a:ext cx="9459362" cy="3991371"/>
            <a:chOff x="446638" y="3325160"/>
            <a:chExt cx="8901988" cy="3519147"/>
          </a:xfrm>
        </p:grpSpPr>
        <p:pic>
          <p:nvPicPr>
            <p:cNvPr id="14337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684" y="4106813"/>
              <a:ext cx="2478038" cy="253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5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AFC"/>
                </a:clrFrom>
                <a:clrTo>
                  <a:srgbClr val="FDFA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" r="-1042"/>
            <a:stretch>
              <a:fillRect/>
            </a:stretch>
          </p:blipFill>
          <p:spPr bwMode="auto">
            <a:xfrm>
              <a:off x="4200607" y="3329725"/>
              <a:ext cx="5148019" cy="331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角丸四角形 17"/>
            <p:cNvSpPr/>
            <p:nvPr/>
          </p:nvSpPr>
          <p:spPr bwMode="auto">
            <a:xfrm>
              <a:off x="7393511" y="3939071"/>
              <a:ext cx="963408" cy="3697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2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8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Developing countries</a:t>
              </a:r>
              <a:endParaRPr lang="ja-JP" altLang="en-US" sz="800" b="1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2" name="右矢印 31"/>
            <p:cNvSpPr/>
            <p:nvPr/>
          </p:nvSpPr>
          <p:spPr bwMode="auto">
            <a:xfrm>
              <a:off x="5219383" y="3441552"/>
              <a:ext cx="573369" cy="310379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 sz="1200"/>
            </a:p>
          </p:txBody>
        </p:sp>
        <p:sp>
          <p:nvSpPr>
            <p:cNvPr id="33" name="テキスト ボックス 32"/>
            <p:cNvSpPr txBox="1"/>
            <p:nvPr/>
          </p:nvSpPr>
          <p:spPr bwMode="auto">
            <a:xfrm>
              <a:off x="5917024" y="3337712"/>
              <a:ext cx="2831164" cy="500230"/>
            </a:xfrm>
            <a:prstGeom prst="rect">
              <a:avLst/>
            </a:prstGeom>
            <a:noFill/>
          </p:spPr>
          <p:txBody>
            <a:bodyPr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400" b="1">
                  <a:solidFill>
                    <a:srgbClr val="E46C0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Scaling up to</a:t>
              </a:r>
            </a:p>
            <a:p>
              <a:r>
                <a:rPr lang="en-US" altLang="ja-JP" sz="1400" b="1">
                  <a:solidFill>
                    <a:srgbClr val="E46C0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Asia-Pacific Region by 2020</a:t>
              </a:r>
              <a:endParaRPr lang="ja-JP" altLang="en-US" sz="1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4345" name="テキスト ボックス 46"/>
            <p:cNvSpPr txBox="1">
              <a:spLocks noChangeArrowheads="1"/>
            </p:cNvSpPr>
            <p:nvPr/>
          </p:nvSpPr>
          <p:spPr bwMode="auto">
            <a:xfrm>
              <a:off x="2231121" y="4010961"/>
              <a:ext cx="1692250" cy="43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12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Ministries/Agencies</a:t>
              </a:r>
            </a:p>
            <a:p>
              <a:pPr algn="ctr"/>
              <a:r>
                <a:rPr lang="en-US" altLang="ja-JP" sz="12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Research institutions</a:t>
              </a:r>
              <a:endParaRPr lang="ja-JP" altLang="en-US" sz="12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46" name="Picture 4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545" y="4700184"/>
              <a:ext cx="903118" cy="83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69" y="6164213"/>
              <a:ext cx="1028620" cy="42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上下矢印 41"/>
            <p:cNvSpPr>
              <a:spLocks noChangeArrowheads="1"/>
            </p:cNvSpPr>
            <p:nvPr/>
          </p:nvSpPr>
          <p:spPr bwMode="auto">
            <a:xfrm>
              <a:off x="2898837" y="4371547"/>
              <a:ext cx="282993" cy="415360"/>
            </a:xfrm>
            <a:prstGeom prst="upDown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446638" y="3325160"/>
              <a:ext cx="8776486" cy="3519147"/>
            </a:xfrm>
            <a:prstGeom prst="roundRect">
              <a:avLst>
                <a:gd name="adj" fmla="val 2698"/>
              </a:avLst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558604" y="3408461"/>
              <a:ext cx="4773976" cy="3345700"/>
            </a:xfrm>
            <a:prstGeom prst="roundRect">
              <a:avLst>
                <a:gd name="adj" fmla="val 6949"/>
              </a:avLst>
            </a:prstGeom>
            <a:noFill/>
            <a:ln w="38100">
              <a:solidFill>
                <a:srgbClr val="1D9C9F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上下矢印 52"/>
            <p:cNvSpPr/>
            <p:nvPr/>
          </p:nvSpPr>
          <p:spPr>
            <a:xfrm rot="3704792">
              <a:off x="4504999" y="3765032"/>
              <a:ext cx="279569" cy="880971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上下矢印 85"/>
            <p:cNvSpPr/>
            <p:nvPr/>
          </p:nvSpPr>
          <p:spPr>
            <a:xfrm rot="6968474">
              <a:off x="4431175" y="5733089"/>
              <a:ext cx="279569" cy="858823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53" name="テキスト ボックス 87"/>
            <p:cNvSpPr txBox="1">
              <a:spLocks noChangeArrowheads="1"/>
            </p:cNvSpPr>
            <p:nvPr/>
          </p:nvSpPr>
          <p:spPr bwMode="auto">
            <a:xfrm>
              <a:off x="2814345" y="6148237"/>
              <a:ext cx="998278" cy="2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12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Universities</a:t>
              </a:r>
              <a:endParaRPr lang="ja-JP" altLang="en-US" sz="12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54" name="図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693" y="3435847"/>
              <a:ext cx="1451879" cy="648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テキスト ボックス 45"/>
            <p:cNvSpPr txBox="1">
              <a:spLocks noChangeArrowheads="1"/>
            </p:cNvSpPr>
            <p:nvPr/>
          </p:nvSpPr>
          <p:spPr bwMode="auto">
            <a:xfrm>
              <a:off x="2523563" y="5985060"/>
              <a:ext cx="1123953" cy="2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200" b="1">
                  <a:solidFill>
                    <a:srgbClr val="1D9C9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Cooperation</a:t>
              </a:r>
              <a:endParaRPr lang="ja-JP" altLang="en-US" sz="1200" b="1">
                <a:solidFill>
                  <a:srgbClr val="1D9C9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56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896" y="6323966"/>
              <a:ext cx="664419" cy="37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テキスト ボックス 30"/>
            <p:cNvSpPr txBox="1">
              <a:spLocks noChangeArrowheads="1"/>
            </p:cNvSpPr>
            <p:nvPr/>
          </p:nvSpPr>
          <p:spPr bwMode="auto">
            <a:xfrm>
              <a:off x="1075375" y="4386381"/>
              <a:ext cx="1045983" cy="23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100" b="1">
                  <a:solidFill>
                    <a:srgbClr val="1D9C9F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Cooperation</a:t>
              </a:r>
              <a:endParaRPr lang="ja-JP" altLang="en-US" sz="1100" b="1">
                <a:solidFill>
                  <a:srgbClr val="1D9C9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58" name="Picture 6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690" y="4049758"/>
              <a:ext cx="1316535" cy="72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角丸四角形 119"/>
            <p:cNvSpPr/>
            <p:nvPr/>
          </p:nvSpPr>
          <p:spPr bwMode="auto">
            <a:xfrm>
              <a:off x="5301821" y="5396254"/>
              <a:ext cx="903118" cy="3697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2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8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Developing countries</a:t>
              </a:r>
              <a:endParaRPr lang="ja-JP" altLang="en-US" sz="800" b="1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2" name="角丸四角形 121"/>
            <p:cNvSpPr/>
            <p:nvPr/>
          </p:nvSpPr>
          <p:spPr bwMode="auto">
            <a:xfrm>
              <a:off x="7478409" y="5084734"/>
              <a:ext cx="936339" cy="36743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2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8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Developing countries</a:t>
              </a:r>
              <a:endParaRPr lang="ja-JP" altLang="en-US" sz="800" b="1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3" name="角丸四角形 122"/>
            <p:cNvSpPr/>
            <p:nvPr/>
          </p:nvSpPr>
          <p:spPr bwMode="auto">
            <a:xfrm>
              <a:off x="6362431" y="4878195"/>
              <a:ext cx="927726" cy="3685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2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8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Developing countries</a:t>
              </a:r>
              <a:endParaRPr lang="ja-JP" altLang="en-US" sz="800" b="1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4" name="上下矢印 123"/>
            <p:cNvSpPr/>
            <p:nvPr/>
          </p:nvSpPr>
          <p:spPr>
            <a:xfrm rot="5400000">
              <a:off x="4645881" y="4453352"/>
              <a:ext cx="279569" cy="921574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63" name="テキスト ボックス 126"/>
            <p:cNvSpPr txBox="1">
              <a:spLocks noChangeArrowheads="1"/>
            </p:cNvSpPr>
            <p:nvPr/>
          </p:nvSpPr>
          <p:spPr bwMode="auto">
            <a:xfrm>
              <a:off x="2478043" y="4831410"/>
              <a:ext cx="1034762" cy="62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12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A-PLAT </a:t>
              </a:r>
            </a:p>
            <a:p>
              <a:pPr algn="ctr"/>
              <a:r>
                <a:rPr lang="en-US" altLang="ja-JP" sz="1200" b="1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Secretariat</a:t>
              </a:r>
            </a:p>
            <a:p>
              <a:pPr algn="ctr"/>
              <a:r>
                <a:rPr lang="en-US" altLang="ja-JP" sz="1200" b="1">
                  <a:solidFill>
                    <a:srgbClr val="24AC82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(NIES)</a:t>
              </a:r>
              <a:endParaRPr lang="ja-JP" altLang="en-US" sz="1200">
                <a:solidFill>
                  <a:srgbClr val="24AC8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64" name="Picture 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923" y="3894569"/>
              <a:ext cx="1024929" cy="53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5" name="テキスト ボックス 129"/>
            <p:cNvSpPr txBox="1">
              <a:spLocks noChangeArrowheads="1"/>
            </p:cNvSpPr>
            <p:nvPr/>
          </p:nvSpPr>
          <p:spPr bwMode="auto">
            <a:xfrm>
              <a:off x="613973" y="3651514"/>
              <a:ext cx="1497389" cy="2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2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Local Government</a:t>
              </a:r>
              <a:endParaRPr lang="ja-JP" altLang="en-US" sz="12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1" name="上下矢印 130"/>
            <p:cNvSpPr>
              <a:spLocks noChangeArrowheads="1"/>
            </p:cNvSpPr>
            <p:nvPr/>
          </p:nvSpPr>
          <p:spPr bwMode="auto">
            <a:xfrm rot="-2880825">
              <a:off x="2084021" y="4416556"/>
              <a:ext cx="244195" cy="457711"/>
            </a:xfrm>
            <a:prstGeom prst="upDownArrow">
              <a:avLst>
                <a:gd name="adj1" fmla="val 48130"/>
                <a:gd name="adj2" fmla="val 49928"/>
              </a:avLst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上下矢印 131"/>
            <p:cNvSpPr/>
            <p:nvPr/>
          </p:nvSpPr>
          <p:spPr>
            <a:xfrm rot="6194328">
              <a:off x="4637883" y="5068057"/>
              <a:ext cx="279569" cy="915422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上下矢印 133"/>
            <p:cNvSpPr>
              <a:spLocks noChangeArrowheads="1"/>
            </p:cNvSpPr>
            <p:nvPr/>
          </p:nvSpPr>
          <p:spPr bwMode="auto">
            <a:xfrm rot="-2810062">
              <a:off x="3708569" y="5480094"/>
              <a:ext cx="270440" cy="472476"/>
            </a:xfrm>
            <a:prstGeom prst="upDownArrow">
              <a:avLst>
                <a:gd name="adj1" fmla="val 50000"/>
                <a:gd name="adj2" fmla="val 50115"/>
              </a:avLst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369" name="テキスト ボックス 134"/>
            <p:cNvSpPr txBox="1">
              <a:spLocks noChangeArrowheads="1"/>
            </p:cNvSpPr>
            <p:nvPr/>
          </p:nvSpPr>
          <p:spPr bwMode="auto">
            <a:xfrm>
              <a:off x="1064302" y="5907466"/>
              <a:ext cx="1182495" cy="2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2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Private Sector</a:t>
              </a:r>
              <a:endParaRPr lang="ja-JP" altLang="en-US" sz="12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6" name="上下矢印 135"/>
            <p:cNvSpPr>
              <a:spLocks noChangeArrowheads="1"/>
            </p:cNvSpPr>
            <p:nvPr/>
          </p:nvSpPr>
          <p:spPr bwMode="auto">
            <a:xfrm rot="-8100000">
              <a:off x="2035644" y="5327057"/>
              <a:ext cx="249900" cy="538918"/>
            </a:xfrm>
            <a:prstGeom prst="upDownArrow">
              <a:avLst>
                <a:gd name="adj1" fmla="val 48130"/>
                <a:gd name="adj2" fmla="val 50000"/>
              </a:avLst>
            </a:prstGeom>
            <a:gradFill rotWithShape="1">
              <a:gsLst>
                <a:gs pos="0">
                  <a:srgbClr val="34B3D6"/>
                </a:gs>
                <a:gs pos="20000">
                  <a:srgbClr val="36B1D2"/>
                </a:gs>
                <a:gs pos="100000">
                  <a:srgbClr val="2787A0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68671" tIns="34336" rIns="68671" bIns="34336"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378" name="テキスト ボックス 126"/>
            <p:cNvSpPr txBox="1">
              <a:spLocks noChangeArrowheads="1"/>
            </p:cNvSpPr>
            <p:nvPr/>
          </p:nvSpPr>
          <p:spPr bwMode="auto">
            <a:xfrm>
              <a:off x="3766273" y="3383356"/>
              <a:ext cx="1312843" cy="43867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71" tIns="34336" rIns="68671" bIns="34336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lang="en-US" altLang="ja-JP" sz="1200" b="1">
                  <a:solidFill>
                    <a:srgbClr val="E46C0A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Japan</a:t>
              </a:r>
              <a:endParaRPr lang="ja-JP" altLang="en-US" sz="1200">
                <a:solidFill>
                  <a:srgbClr val="E46C0A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pPr algn="ctr"/>
              <a:r>
                <a:rPr lang="en-US" altLang="ja-JP" sz="1200" b="1">
                  <a:solidFill>
                    <a:srgbClr val="E46C0A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A-PLAT</a:t>
              </a:r>
              <a:endParaRPr lang="ja-JP" altLang="en-US" sz="1200">
                <a:solidFill>
                  <a:srgbClr val="E46C0A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4381" name="Picture 6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995" y="5881220"/>
              <a:ext cx="1507247" cy="809039"/>
            </a:xfrm>
            <a:prstGeom prst="rect">
              <a:avLst/>
            </a:prstGeom>
            <a:blipFill dpi="0" rotWithShape="1">
              <a:blip r:embed="rId12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3"/>
          <p:cNvSpPr/>
          <p:nvPr/>
        </p:nvSpPr>
        <p:spPr>
          <a:xfrm>
            <a:off x="878815" y="14144"/>
            <a:ext cx="9045599" cy="480357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Asia-Pacific Adaptation Information Platform</a:t>
            </a:r>
            <a:endParaRPr kumimoji="0" lang="en-US" altLang="ja-JP" sz="28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14371" name="図 1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26" y="24478"/>
            <a:ext cx="575788" cy="5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38144" y="6520259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44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962" y="687857"/>
            <a:ext cx="5053078" cy="5782594"/>
          </a:xfrm>
        </p:spPr>
        <p:txBody>
          <a:bodyPr/>
          <a:lstStyle/>
          <a:p>
            <a:r>
              <a:rPr lang="en-US" altLang="ja-JP" dirty="0" smtClean="0"/>
              <a:t>“Japan’s Assistance Initiative to Address Climate Change” was released at COP22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smtClean="0"/>
              <a:t>Support for RE deployment including JICA, JCM schemes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smtClean="0"/>
              <a:t>Establishment of Asia-Pacific Adaptation Information Platform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ja-JP" dirty="0" smtClean="0"/>
              <a:t>MRV and F-gas capacity </a:t>
            </a:r>
            <a:r>
              <a:rPr lang="en-US" altLang="ja-JP" dirty="0" err="1" smtClean="0"/>
              <a:t>buildingc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3212976"/>
            <a:ext cx="3944069" cy="343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nv.go.jp/en/focus/photo_report/photos/161117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36" y="908720"/>
            <a:ext cx="3343687" cy="22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Japan’s Initiative at COP22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ー 3"/>
          <p:cNvSpPr txBox="1">
            <a:spLocks/>
          </p:cNvSpPr>
          <p:nvPr/>
        </p:nvSpPr>
        <p:spPr>
          <a:xfrm>
            <a:off x="7610152" y="65087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3873419" y="6452257"/>
            <a:ext cx="5832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Available at http</a:t>
            </a:r>
            <a:r>
              <a:rPr lang="en-US" altLang="ja-JP" dirty="0"/>
              <a:t>://www.env.go.jp/en/headline/2277.html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76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-87560" y="1412776"/>
            <a:ext cx="5472608" cy="3960440"/>
          </a:xfrm>
        </p:spPr>
        <p:txBody>
          <a:bodyPr/>
          <a:lstStyle/>
          <a:p>
            <a:endParaRPr kumimoji="1" lang="en-US" altLang="ja-JP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Date</a:t>
            </a:r>
            <a:r>
              <a:rPr lang="en-US" altLang="ja-JP" dirty="0"/>
              <a:t>: 6-10 Feb. 2017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/>
              <a:t>Place: </a:t>
            </a:r>
            <a:r>
              <a:rPr lang="en-US" altLang="ja-JP" dirty="0" smtClean="0"/>
              <a:t>Tokyo, Kobe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RE policy Lecture from central and local governments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Site visit to renewable facilities in Awaji island 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Asia-Pacific SIDS countries will be invited</a:t>
            </a:r>
          </a:p>
          <a:p>
            <a:pPr marL="457200" lvl="1" indent="0">
              <a:buNone/>
            </a:pPr>
            <a:endParaRPr kumimoji="1" lang="en-US" altLang="ja-JP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Way </a:t>
            </a: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Forward (1)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9" name="コンテンツ プレースホルダー 8"/>
          <p:cNvSpPr txBox="1">
            <a:spLocks/>
          </p:cNvSpPr>
          <p:nvPr/>
        </p:nvSpPr>
        <p:spPr bwMode="auto">
          <a:xfrm>
            <a:off x="140982" y="929271"/>
            <a:ext cx="8556434" cy="6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RE Training Program for SIDS with IRENA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12" y="3491631"/>
            <a:ext cx="3009900" cy="3033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7415687" y="5661248"/>
            <a:ext cx="268287" cy="26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702948" y="4258601"/>
            <a:ext cx="18973" cy="140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541466" y="4258601"/>
            <a:ext cx="1874221" cy="140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66" y="1601416"/>
            <a:ext cx="2180455" cy="26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40134" y="6342781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1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Way </a:t>
            </a: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Forward (2)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C:\Users\mbsmx067\Desktop\Beginners Guide to CC Mitigation Fundi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98" y="836712"/>
            <a:ext cx="46798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62" y="687857"/>
            <a:ext cx="5053078" cy="5782594"/>
          </a:xfrm>
        </p:spPr>
        <p:txBody>
          <a:bodyPr/>
          <a:lstStyle/>
          <a:p>
            <a:r>
              <a:rPr lang="en-US" altLang="ja-JP" dirty="0"/>
              <a:t>H</a:t>
            </a:r>
            <a:r>
              <a:rPr lang="en-US" altLang="ja-JP" dirty="0" smtClean="0"/>
              <a:t>old step-by-step financial proposal training focusing on GCF</a:t>
            </a:r>
          </a:p>
          <a:p>
            <a:pPr marL="0" indent="0">
              <a:buNone/>
            </a:pPr>
            <a:r>
              <a:rPr lang="en-US" altLang="ja-JP" dirty="0" smtClean="0"/>
              <a:t>    (Dec 12 to 16, by AIT)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Finalize the textbook concisely summarizing ADB, GEF, CIF, and GCF mitigation funding scheme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2222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20552" y="3087251"/>
            <a:ext cx="804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attention !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284933"/>
            <a:ext cx="2881372" cy="11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8464" y="1293348"/>
            <a:ext cx="5425778" cy="5376012"/>
          </a:xfrm>
        </p:spPr>
        <p:txBody>
          <a:bodyPr/>
          <a:lstStyle/>
          <a:p>
            <a:r>
              <a:rPr kumimoji="1" lang="en-US" altLang="ja-JP" dirty="0" smtClean="0"/>
              <a:t>17 countries gathered in May 2015 at Fukushima </a:t>
            </a:r>
          </a:p>
          <a:p>
            <a:r>
              <a:rPr lang="en-US" altLang="ja-JP" dirty="0" smtClean="0"/>
              <a:t>Japan committed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550M USD or more in 3 years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Capacity building and exchange of 4000 persons</a:t>
            </a:r>
          </a:p>
          <a:p>
            <a:r>
              <a:rPr lang="en-US" altLang="ja-JP" dirty="0" smtClean="0"/>
              <a:t>Leaders’ declaration:</a:t>
            </a:r>
          </a:p>
          <a:p>
            <a:pPr marL="0" indent="0">
              <a:buNone/>
            </a:pP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 Cooperation </a:t>
            </a:r>
            <a:r>
              <a:rPr lang="en-US" altLang="ja-JP" dirty="0"/>
              <a:t>with IRENA</a:t>
            </a:r>
            <a:r>
              <a:rPr lang="en-US" altLang="ja-JP" dirty="0" smtClean="0"/>
              <a:t>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 Joint Crediting Mechanism (JCM)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smtClean="0"/>
              <a:t> Green Climate Fund (GCF)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10152" y="6448251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pic>
        <p:nvPicPr>
          <p:cNvPr id="1026" name="Picture 2" descr="http://www.mofa.go.jp/mofaj/files/000081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99" y="1268760"/>
            <a:ext cx="436618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fa.go.jp/mofaj/files/0000816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01" y="4130639"/>
            <a:ext cx="1656184" cy="23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/>
          <p:nvPr/>
        </p:nvSpPr>
        <p:spPr>
          <a:xfrm>
            <a:off x="900113" y="0"/>
            <a:ext cx="8999537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7</a:t>
            </a:r>
            <a:r>
              <a:rPr kumimoji="0" lang="en-US" altLang="ja-JP" sz="2800" b="1" kern="0" baseline="30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th</a:t>
            </a:r>
            <a:r>
              <a:rPr kumimoji="0" lang="en-US" altLang="ja-JP" sz="28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Pacific Islands Leaders Meeting (PALM7) </a:t>
            </a:r>
            <a:r>
              <a:rPr kumimoji="0" lang="ja-JP" altLang="en-US" sz="28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endParaRPr kumimoji="0" lang="ja-JP" altLang="en-US" sz="28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6752" y="4869160"/>
            <a:ext cx="4704280" cy="1697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222700" y="6508673"/>
            <a:ext cx="26357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(Photo: Cabinet Public Relations Office)</a:t>
            </a:r>
          </a:p>
        </p:txBody>
      </p:sp>
    </p:spTree>
    <p:extLst>
      <p:ext uri="{BB962C8B-B14F-4D97-AF65-F5344CB8AC3E}">
        <p14:creationId xmlns:p14="http://schemas.microsoft.com/office/powerpoint/2010/main" val="4371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50" y="692696"/>
            <a:ext cx="9742221" cy="1512168"/>
          </a:xfrm>
        </p:spPr>
        <p:txBody>
          <a:bodyPr/>
          <a:lstStyle/>
          <a:p>
            <a:r>
              <a:rPr lang="en-GB" altLang="ja-JP" sz="2800" dirty="0"/>
              <a:t>Organizers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MOEJ 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IRENA</a:t>
            </a:r>
            <a:endParaRPr lang="en-GB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ja-JP" sz="2800" dirty="0" smtClean="0"/>
              <a:t>Date and Venue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3 -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August, 2015, </a:t>
            </a:r>
            <a:r>
              <a:rPr lang="en-GB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Kuala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Lumpur, Malaysia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/>
              <a:t>Participants:  21 countries, 5 organizations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/>
          <p:nvPr/>
        </p:nvSpPr>
        <p:spPr>
          <a:xfrm>
            <a:off x="878815" y="0"/>
            <a:ext cx="9027185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SIDS </a:t>
            </a:r>
            <a:r>
              <a:rPr kumimoji="0" lang="en-US" altLang="ja-JP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</a:t>
            </a: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inance Workshop </a:t>
            </a:r>
            <a:r>
              <a:rPr kumimoji="0" lang="en-US" altLang="ja-JP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with IRENA </a:t>
            </a:r>
            <a:r>
              <a:rPr kumimoji="0" lang="ja-JP" altLang="en-US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30920" r="1443" b="5952"/>
          <a:stretch/>
        </p:blipFill>
        <p:spPr>
          <a:xfrm>
            <a:off x="4304928" y="3009528"/>
            <a:ext cx="5424402" cy="2952328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37407" y="2345629"/>
            <a:ext cx="4123506" cy="44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Key Focus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Capacity </a:t>
            </a:r>
            <a:r>
              <a:rPr lang="en-US" altLang="ja-JP" sz="2400" dirty="0"/>
              <a:t>building for local professionals and </a:t>
            </a:r>
            <a:r>
              <a:rPr lang="en-US" altLang="ja-JP" sz="2400" dirty="0" smtClean="0"/>
              <a:t>local financial institutions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Effective facilitation for project development and </a:t>
            </a:r>
            <a:r>
              <a:rPr lang="en-US" altLang="ja-JP" sz="2400" dirty="0" smtClean="0"/>
              <a:t>financing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Financing </a:t>
            </a:r>
            <a:r>
              <a:rPr lang="en-US" altLang="ja-JP" sz="2400" dirty="0"/>
              <a:t>models and instruments for small-scale RE </a:t>
            </a:r>
            <a:r>
              <a:rPr lang="en-US" altLang="ja-JP" sz="2400" dirty="0" smtClean="0"/>
              <a:t>systems</a:t>
            </a:r>
            <a:endParaRPr lang="en-GB" altLang="ja-JP" sz="2400" dirty="0"/>
          </a:p>
          <a:p>
            <a:pPr marL="400050" lvl="1" indent="0">
              <a:buFont typeface="Arial" charset="0"/>
              <a:buNone/>
            </a:pP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2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0472" y="908721"/>
            <a:ext cx="9649072" cy="1656183"/>
          </a:xfrm>
        </p:spPr>
        <p:txBody>
          <a:bodyPr/>
          <a:lstStyle/>
          <a:p>
            <a:r>
              <a:rPr kumimoji="1"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Organizers: MOEJ and IRENA</a:t>
            </a:r>
          </a:p>
          <a:p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 and Venue: 8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- 12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GB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Tokyo, Japan</a:t>
            </a:r>
            <a:endParaRPr lang="en-GB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Participants: 10 countries, 15 lecturers from Japan and overseas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GB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/>
              <a:t>	</a:t>
            </a:r>
            <a:endParaRPr kumimoji="1" lang="en-GB" altLang="ja-JP" dirty="0" smtClean="0"/>
          </a:p>
          <a:p>
            <a:pPr marL="0" indent="0">
              <a:buNone/>
            </a:pPr>
            <a:r>
              <a:rPr lang="en-GB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10152" y="6520259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/>
          <p:nvPr/>
        </p:nvSpPr>
        <p:spPr>
          <a:xfrm>
            <a:off x="900113" y="0"/>
            <a:ext cx="8999537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SIDS </a:t>
            </a:r>
            <a:r>
              <a:rPr kumimoji="0" lang="en-US" altLang="ja-JP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T</a:t>
            </a: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raining </a:t>
            </a:r>
            <a:r>
              <a:rPr kumimoji="0" lang="en-US" altLang="ja-JP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</a:t>
            </a: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rogram </a:t>
            </a:r>
            <a:r>
              <a:rPr kumimoji="0" lang="en-US" altLang="ja-JP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with IRENA </a:t>
            </a:r>
            <a:r>
              <a:rPr kumimoji="0" lang="ja-JP" altLang="en-US" sz="3200" b="1" kern="0" dirty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4528" y="2813770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In-door training sessions and lectures</a:t>
            </a:r>
            <a:r>
              <a:rPr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4481" y="2780928"/>
            <a:ext cx="230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Site visits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000" r="1964" b="20601"/>
          <a:stretch/>
        </p:blipFill>
        <p:spPr>
          <a:xfrm>
            <a:off x="5592862" y="3207412"/>
            <a:ext cx="3980901" cy="3292553"/>
          </a:xfrm>
          <a:prstGeom prst="rect">
            <a:avLst/>
          </a:prstGeom>
        </p:spPr>
      </p:pic>
      <p:pic>
        <p:nvPicPr>
          <p:cNvPr id="13" name="Picture 17" descr="Z:\BE_KRC\FY2015\Task1_Technology Assessment Project\4. Outreach\IRENA\IRENA_SIDS-Study-Tour\Photos\Day1st_8thFEB\IMG_77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2" y="3295707"/>
            <a:ext cx="4170911" cy="3229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1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6145" y="1268760"/>
            <a:ext cx="3024344" cy="4301390"/>
          </a:xfrm>
          <a:prstGeom prst="roundRect">
            <a:avLst>
              <a:gd name="adj" fmla="val 12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ja-JP" sz="4800" dirty="0" smtClean="0">
                <a:solidFill>
                  <a:schemeClr val="bg1"/>
                </a:solidFill>
              </a:rPr>
              <a:t>JAPAN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648738" y="1268760"/>
            <a:ext cx="3122712" cy="4301390"/>
          </a:xfrm>
          <a:prstGeom prst="roundRect">
            <a:avLst>
              <a:gd name="adj" fmla="val 1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 algn="ctr">
              <a:defRPr/>
            </a:pPr>
            <a:r>
              <a:rPr lang="en-US" altLang="ja-JP" sz="4800" dirty="0" smtClean="0">
                <a:solidFill>
                  <a:schemeClr val="bg1"/>
                </a:solidFill>
              </a:rPr>
              <a:t>Partner Countries</a:t>
            </a:r>
            <a:endParaRPr lang="en-US" altLang="ja-JP" sz="48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266511" y="1966151"/>
            <a:ext cx="3333549" cy="1245157"/>
          </a:xfrm>
          <a:prstGeom prst="rightArrow">
            <a:avLst>
              <a:gd name="adj1" fmla="val 74299"/>
              <a:gd name="adj2" fmla="val 32833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Leading </a:t>
            </a:r>
            <a:r>
              <a:rPr lang="en-US" altLang="ja-JP" sz="2800" dirty="0" smtClean="0">
                <a:solidFill>
                  <a:schemeClr val="tx1"/>
                </a:solidFill>
              </a:rPr>
              <a:t>low-carbon technologies </a:t>
            </a:r>
          </a:p>
        </p:txBody>
      </p:sp>
      <p:sp>
        <p:nvSpPr>
          <p:cNvPr id="12" name="雲 11"/>
          <p:cNvSpPr/>
          <p:nvPr/>
        </p:nvSpPr>
        <p:spPr>
          <a:xfrm>
            <a:off x="6815546" y="3632403"/>
            <a:ext cx="2929479" cy="148170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GHG emission reductions/</a:t>
            </a:r>
            <a:r>
              <a:rPr lang="en-US" altLang="ja-JP" sz="2400" b="1" strike="sngStrike" dirty="0">
                <a:solidFill>
                  <a:schemeClr val="tx1"/>
                </a:solidFill>
              </a:rPr>
              <a:t> </a:t>
            </a:r>
            <a:r>
              <a:rPr lang="en-US" altLang="ja-JP" sz="2400" b="1" dirty="0">
                <a:solidFill>
                  <a:schemeClr val="tx1"/>
                </a:solidFill>
              </a:rPr>
              <a:t>removals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0169" y="3662870"/>
            <a:ext cx="2664296" cy="14512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Used to achieve Japan’s emission reduction target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3210558" y="3926865"/>
            <a:ext cx="3298379" cy="1063923"/>
          </a:xfrm>
          <a:prstGeom prst="leftRightArrow">
            <a:avLst>
              <a:gd name="adj1" fmla="val 69834"/>
              <a:gd name="adj2" fmla="val 50000"/>
            </a:avLst>
          </a:prstGeom>
          <a:ln w="76200">
            <a:solidFill>
              <a:srgbClr val="385D8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</a:rPr>
              <a:t>Credits</a:t>
            </a:r>
            <a:endParaRPr lang="ja-JP" altLang="en-US" sz="28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40474" y="5661248"/>
            <a:ext cx="932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dirty="0">
                <a:latin typeface="+mn-lt"/>
              </a:rPr>
              <a:t> </a:t>
            </a:r>
            <a:r>
              <a:rPr lang="en-US" altLang="ja-JP" sz="2800" dirty="0">
                <a:latin typeface="+mn-lt"/>
              </a:rPr>
              <a:t>Operation and management </a:t>
            </a:r>
            <a:endParaRPr lang="en-US" altLang="ja-JP" sz="2800" dirty="0" smtClean="0">
              <a:latin typeface="+mn-lt"/>
            </a:endParaRPr>
          </a:p>
          <a:p>
            <a:pPr algn="ctr">
              <a:defRPr/>
            </a:pPr>
            <a:r>
              <a:rPr lang="en-US" altLang="ja-JP" sz="2800" dirty="0" smtClean="0">
                <a:latin typeface="+mn-lt"/>
              </a:rPr>
              <a:t>by Joint Committees </a:t>
            </a:r>
            <a:endParaRPr lang="en-US" altLang="ja-JP" sz="2800" dirty="0">
              <a:latin typeface="+mn-lt"/>
            </a:endParaRPr>
          </a:p>
        </p:txBody>
      </p:sp>
      <p:sp>
        <p:nvSpPr>
          <p:cNvPr id="11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610747" y="6466837"/>
            <a:ext cx="2311400" cy="365125"/>
          </a:xfrm>
          <a:extLst/>
        </p:spPr>
        <p:txBody>
          <a:bodyPr vert="horz" lIns="91440" tIns="45720" rIns="91440" bIns="45720" rtlCol="0" anchor="ctr"/>
          <a:lstStyle/>
          <a:p>
            <a:fld id="{003342EF-6D11-4CC6-A2CA-75BB05F7CB12}" type="slidenum">
              <a:rPr lang="ja-JP" altLang="en-US"/>
              <a:pPr/>
              <a:t>4</a:t>
            </a:fld>
            <a:endParaRPr lang="ja-JP" altLang="en-US" dirty="0"/>
          </a:p>
        </p:txBody>
      </p:sp>
      <p:sp>
        <p:nvSpPr>
          <p:cNvPr id="13" name="Rectangle 3"/>
          <p:cNvSpPr/>
          <p:nvPr/>
        </p:nvSpPr>
        <p:spPr>
          <a:xfrm>
            <a:off x="900113" y="0"/>
            <a:ext cx="8999537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Joint Crediting Mechanism </a:t>
            </a:r>
            <a:r>
              <a:rPr kumimoji="0" lang="ja-JP" altLang="en-US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endParaRPr kumimoji="0" lang="ja-JP" altLang="en-US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87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27360" y="952066"/>
            <a:ext cx="4375150" cy="4525963"/>
          </a:xfrm>
        </p:spPr>
        <p:txBody>
          <a:bodyPr/>
          <a:lstStyle/>
          <a:p>
            <a:r>
              <a:rPr lang="en-US" altLang="ja-JP" dirty="0" smtClean="0"/>
              <a:t>Model project program subsidizes up to 50% of initial cost  </a:t>
            </a:r>
            <a:r>
              <a:rPr lang="en-US" altLang="ja-JP" sz="2000" dirty="0" smtClean="0"/>
              <a:t>(67M USD budget in FY2015)</a:t>
            </a:r>
          </a:p>
          <a:p>
            <a:endParaRPr lang="en-US" altLang="ja-JP" sz="2000" dirty="0" smtClean="0"/>
          </a:p>
          <a:p>
            <a:r>
              <a:rPr kumimoji="1" lang="en-US" altLang="ja-JP" dirty="0" smtClean="0"/>
              <a:t>4 PV projects adopted in SIDS </a:t>
            </a:r>
            <a:r>
              <a:rPr kumimoji="1" lang="en-US" altLang="ja-JP" sz="2000" dirty="0" smtClean="0"/>
              <a:t>(</a:t>
            </a:r>
            <a:r>
              <a:rPr lang="en-US" altLang="ja-JP" sz="2000" dirty="0"/>
              <a:t>3</a:t>
            </a:r>
            <a:r>
              <a:rPr kumimoji="1" lang="en-US" altLang="ja-JP" sz="2000" dirty="0" smtClean="0"/>
              <a:t> in Palau, 1 in Maldives)</a:t>
            </a:r>
            <a:endParaRPr kumimoji="1" lang="ja-JP" altLang="en-US" sz="2000" dirty="0"/>
          </a:p>
        </p:txBody>
      </p:sp>
      <p:sp>
        <p:nvSpPr>
          <p:cNvPr id="11288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7538144" y="6520259"/>
            <a:ext cx="2311400" cy="365125"/>
          </a:xfrm>
          <a:extLst/>
        </p:spPr>
        <p:txBody>
          <a:bodyPr vert="horz" lIns="91440" tIns="45720" rIns="91440" bIns="45720" rtlCol="0" anchor="ctr"/>
          <a:lstStyle/>
          <a:p>
            <a:fld id="{4FDE1AB6-DA87-4473-92C7-69FACB658C78}" type="slidenum">
              <a:rPr lang="ja-JP" altLang="en-US"/>
              <a:pPr/>
              <a:t>5</a:t>
            </a:fld>
            <a:endParaRPr lang="ja-JP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87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3"/>
          <p:cNvSpPr/>
          <p:nvPr/>
        </p:nvSpPr>
        <p:spPr>
          <a:xfrm>
            <a:off x="900113" y="0"/>
            <a:ext cx="8999537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JCM Model Projects in SIDS 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30" name="Picture 31" descr="D:\Documents and Settings\MIZUNO10\デスクトップ\写真\s-Surang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9351" r="10464" b="11620"/>
          <a:stretch>
            <a:fillRect/>
          </a:stretch>
        </p:blipFill>
        <p:spPr bwMode="auto">
          <a:xfrm>
            <a:off x="4715469" y="764704"/>
            <a:ext cx="29393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7"/>
          <p:cNvSpPr>
            <a:spLocks noChangeArrowheads="1"/>
          </p:cNvSpPr>
          <p:nvPr/>
        </p:nvSpPr>
        <p:spPr bwMode="auto">
          <a:xfrm>
            <a:off x="10949036" y="1802820"/>
            <a:ext cx="2900363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lIns="0" r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ja-JP" dirty="0"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Solar </a:t>
            </a:r>
            <a:r>
              <a:rPr lang="en-US" altLang="ja-JP" dirty="0" smtClean="0"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PV</a:t>
            </a:r>
            <a:r>
              <a:rPr lang="en-US" altLang="ja-JP" dirty="0"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installation on the building roof top</a:t>
            </a:r>
            <a:endParaRPr lang="en-US" altLang="ja-JP" dirty="0">
              <a:solidFill>
                <a:prstClr val="white"/>
              </a:solidFill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7"/>
          <p:cNvSpPr>
            <a:spLocks noChangeArrowheads="1"/>
          </p:cNvSpPr>
          <p:nvPr/>
        </p:nvSpPr>
        <p:spPr bwMode="auto">
          <a:xfrm>
            <a:off x="13855214" y="2172926"/>
            <a:ext cx="823912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altLang="ja-JP" dirty="0">
                <a:solidFill>
                  <a:prstClr val="white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Palau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929664" y="2449151"/>
            <a:ext cx="6120680" cy="218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To be Modified</a:t>
            </a:r>
            <a:endParaRPr kumimoji="1" lang="ja-JP" altLang="en-US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77078"/>
              </p:ext>
            </p:extLst>
          </p:nvPr>
        </p:nvGraphicFramePr>
        <p:xfrm>
          <a:off x="795586" y="4079448"/>
          <a:ext cx="835292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826"/>
                <a:gridCol w="4058978"/>
                <a:gridCol w="1428158"/>
                <a:gridCol w="1587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Country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Title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Capacity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GHG reduction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Palau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cs typeface="Arial" charset="0"/>
                        </a:rPr>
                        <a:t>Small scale solar power plants for commercial facilities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370.5KW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390t/y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Palau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/>
                        <a:t>Small-Scale Solar Power Plants for Commercial Facilities Project II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442KW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310t/y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Palau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/>
                        <a:t>Solar PV System for Schools Project </a:t>
                      </a:r>
                      <a:endParaRPr lang="en-US" altLang="ja-JP" sz="1600" b="0" dirty="0" smtClean="0"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150KW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105t/y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Maldives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b="0" dirty="0" smtClean="0">
                          <a:cs typeface="Arial" charset="0"/>
                        </a:rPr>
                        <a:t>Solar Power on Rooftop of School Building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185KW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144t/y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30" descr="D:\Documents and Settings\MIZUNO10\デスクトップ\写真\H25補助_パラオ_PCKK_サブプロジェクト1_航空写真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5831" r="1435" b="6095"/>
          <a:stretch/>
        </p:blipFill>
        <p:spPr bwMode="auto">
          <a:xfrm>
            <a:off x="6897216" y="1955217"/>
            <a:ext cx="2805908" cy="208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円/楕円 98"/>
          <p:cNvSpPr/>
          <p:nvPr/>
        </p:nvSpPr>
        <p:spPr>
          <a:xfrm>
            <a:off x="5897167" y="3357563"/>
            <a:ext cx="1728390" cy="431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四角形吹き出し 63"/>
          <p:cNvSpPr/>
          <p:nvPr/>
        </p:nvSpPr>
        <p:spPr>
          <a:xfrm>
            <a:off x="3216010" y="1087438"/>
            <a:ext cx="2593446" cy="3600450"/>
          </a:xfrm>
          <a:prstGeom prst="wedgeRectCallout">
            <a:avLst>
              <a:gd name="adj1" fmla="val 60932"/>
              <a:gd name="adj2" fmla="val 186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5898885" y="5300663"/>
            <a:ext cx="1726671" cy="431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3216010" y="5235575"/>
            <a:ext cx="2593446" cy="1295400"/>
          </a:xfrm>
          <a:prstGeom prst="wedgeRectCallout">
            <a:avLst>
              <a:gd name="adj1" fmla="val 68771"/>
              <a:gd name="adj2" fmla="val -274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28986" y="5524500"/>
            <a:ext cx="2376752" cy="719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JFJCM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(Japan Fund for JCM)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8986" y="1193800"/>
            <a:ext cx="237675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ADB Grant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4144" y="2130426"/>
            <a:ext cx="237675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ADB-administered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Strategic Climate Fund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(CIF SREP) 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8986" y="3067051"/>
            <a:ext cx="237675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European Investment Bank 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986" y="4003676"/>
            <a:ext cx="237675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Islamic Development Bank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テキスト ボックス 4"/>
          <p:cNvSpPr txBox="1">
            <a:spLocks noChangeArrowheads="1"/>
          </p:cNvSpPr>
          <p:nvPr/>
        </p:nvSpPr>
        <p:spPr bwMode="auto">
          <a:xfrm>
            <a:off x="3718189" y="698501"/>
            <a:ext cx="1587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b="1" u="sng">
                <a:latin typeface="Arial" charset="0"/>
                <a:cs typeface="Arial" charset="0"/>
              </a:rPr>
              <a:t>Use of Proceeds</a:t>
            </a:r>
            <a:endParaRPr lang="ja-JP" altLang="en-US" sz="1400" b="1" u="sng">
              <a:latin typeface="Arial" charset="0"/>
              <a:cs typeface="Arial" charset="0"/>
            </a:endParaRPr>
          </a:p>
        </p:txBody>
      </p:sp>
      <p:sp>
        <p:nvSpPr>
          <p:cNvPr id="5133" name="テキスト ボックス 12"/>
          <p:cNvSpPr txBox="1">
            <a:spLocks noChangeArrowheads="1"/>
          </p:cNvSpPr>
          <p:nvPr/>
        </p:nvSpPr>
        <p:spPr bwMode="auto">
          <a:xfrm>
            <a:off x="6543809" y="700089"/>
            <a:ext cx="2626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b="1" u="sng">
                <a:latin typeface="Arial" charset="0"/>
                <a:cs typeface="Arial" charset="0"/>
              </a:rPr>
              <a:t>Location (Atolls and Islands)</a:t>
            </a:r>
            <a:endParaRPr lang="ja-JP" altLang="en-US" sz="1400" b="1" u="sng">
              <a:latin typeface="Arial" charset="0"/>
              <a:cs typeface="Arial" charset="0"/>
            </a:endParaRPr>
          </a:p>
        </p:txBody>
      </p:sp>
      <p:pic>
        <p:nvPicPr>
          <p:cNvPr id="51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40" y="1414464"/>
            <a:ext cx="175246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円/楕円 27"/>
          <p:cNvSpPr>
            <a:spLocks noChangeAspect="1"/>
          </p:cNvSpPr>
          <p:nvPr/>
        </p:nvSpPr>
        <p:spPr>
          <a:xfrm>
            <a:off x="3630481" y="3068638"/>
            <a:ext cx="228732" cy="2286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4665796" y="4005263"/>
            <a:ext cx="228732" cy="2286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コネクタ 53"/>
          <p:cNvCxnSpPr>
            <a:stCxn id="119" idx="1"/>
            <a:endCxn id="28" idx="6"/>
          </p:cNvCxnSpPr>
          <p:nvPr/>
        </p:nvCxnSpPr>
        <p:spPr>
          <a:xfrm flipH="1" flipV="1">
            <a:off x="3859213" y="3182939"/>
            <a:ext cx="670719" cy="984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28" idx="4"/>
            <a:endCxn id="126" idx="1"/>
          </p:cNvCxnSpPr>
          <p:nvPr/>
        </p:nvCxnSpPr>
        <p:spPr>
          <a:xfrm>
            <a:off x="3745707" y="3297238"/>
            <a:ext cx="147902" cy="584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126" idx="5"/>
            <a:endCxn id="98" idx="2"/>
          </p:cNvCxnSpPr>
          <p:nvPr/>
        </p:nvCxnSpPr>
        <p:spPr>
          <a:xfrm>
            <a:off x="4055269" y="4043363"/>
            <a:ext cx="610527" cy="76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98" idx="0"/>
            <a:endCxn id="119" idx="5"/>
          </p:cNvCxnSpPr>
          <p:nvPr/>
        </p:nvCxnSpPr>
        <p:spPr>
          <a:xfrm flipH="1" flipV="1">
            <a:off x="4691592" y="3443288"/>
            <a:ext cx="87710" cy="56197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28" idx="0"/>
            <a:endCxn id="5134" idx="2"/>
          </p:cNvCxnSpPr>
          <p:nvPr/>
        </p:nvCxnSpPr>
        <p:spPr>
          <a:xfrm flipV="1">
            <a:off x="3745706" y="2687638"/>
            <a:ext cx="765308" cy="381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円/楕円 118"/>
          <p:cNvSpPr>
            <a:spLocks noChangeAspect="1"/>
          </p:cNvSpPr>
          <p:nvPr/>
        </p:nvSpPr>
        <p:spPr>
          <a:xfrm>
            <a:off x="4495535" y="3248025"/>
            <a:ext cx="228733" cy="2286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3" name="Picture 22" descr="D:\Temporary Internet Files\Temporary Internet Files\Content.IE5\PO5TO8SB\lgi01a2014032911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781300"/>
            <a:ext cx="78250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円/楕円 125"/>
          <p:cNvSpPr>
            <a:spLocks noChangeAspect="1"/>
          </p:cNvSpPr>
          <p:nvPr/>
        </p:nvSpPr>
        <p:spPr>
          <a:xfrm>
            <a:off x="3860933" y="3848100"/>
            <a:ext cx="228732" cy="2286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5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29" y="3297238"/>
            <a:ext cx="122105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63" y="5281613"/>
            <a:ext cx="113162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12" y="5241926"/>
            <a:ext cx="975121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テキスト ボックス 95"/>
          <p:cNvSpPr txBox="1"/>
          <p:nvPr/>
        </p:nvSpPr>
        <p:spPr>
          <a:xfrm>
            <a:off x="4041511" y="3506788"/>
            <a:ext cx="5020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Grid</a:t>
            </a:r>
            <a:endParaRPr lang="ja-JP" alt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316677" y="1103314"/>
            <a:ext cx="3898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PV</a:t>
            </a:r>
            <a:endParaRPr lang="ja-JP" altLang="en-US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667751" y="6102351"/>
            <a:ext cx="10262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Lithium-ion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Battery</a:t>
            </a:r>
            <a:endParaRPr lang="ja-JP" altLang="en-US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568569" y="6194426"/>
            <a:ext cx="51809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EMS</a:t>
            </a:r>
          </a:p>
        </p:txBody>
      </p:sp>
      <p:sp>
        <p:nvSpPr>
          <p:cNvPr id="97" name="右矢印 96"/>
          <p:cNvSpPr/>
          <p:nvPr/>
        </p:nvSpPr>
        <p:spPr>
          <a:xfrm>
            <a:off x="2682876" y="1373188"/>
            <a:ext cx="361156" cy="360362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右矢印 149"/>
          <p:cNvSpPr/>
          <p:nvPr/>
        </p:nvSpPr>
        <p:spPr>
          <a:xfrm>
            <a:off x="2682876" y="2309813"/>
            <a:ext cx="361156" cy="360362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右矢印 150"/>
          <p:cNvSpPr/>
          <p:nvPr/>
        </p:nvSpPr>
        <p:spPr>
          <a:xfrm>
            <a:off x="2682876" y="3246438"/>
            <a:ext cx="361156" cy="360362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右矢印 151"/>
          <p:cNvSpPr/>
          <p:nvPr/>
        </p:nvSpPr>
        <p:spPr>
          <a:xfrm>
            <a:off x="2682876" y="4184651"/>
            <a:ext cx="361156" cy="358775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右矢印 152"/>
          <p:cNvSpPr/>
          <p:nvPr/>
        </p:nvSpPr>
        <p:spPr>
          <a:xfrm>
            <a:off x="2682876" y="5703888"/>
            <a:ext cx="361156" cy="360362"/>
          </a:xfrm>
          <a:prstGeom prst="rightArrow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6330554" y="2141538"/>
            <a:ext cx="1295003" cy="3238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Goidhoo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6330554" y="2546350"/>
            <a:ext cx="1295003" cy="3238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Buruni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6330554" y="2951163"/>
            <a:ext cx="1295003" cy="3238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Vilingili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6330554" y="1735139"/>
            <a:ext cx="1295003" cy="32543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Khurendhoo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61" name="Picture 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73"/>
          <a:stretch>
            <a:fillRect/>
          </a:stretch>
        </p:blipFill>
        <p:spPr bwMode="auto">
          <a:xfrm>
            <a:off x="7714985" y="1698625"/>
            <a:ext cx="21050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円/楕円 160"/>
          <p:cNvSpPr/>
          <p:nvPr/>
        </p:nvSpPr>
        <p:spPr>
          <a:xfrm>
            <a:off x="8669471" y="2481263"/>
            <a:ext cx="214973" cy="215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直線コネクタ 100"/>
          <p:cNvCxnSpPr>
            <a:stCxn id="161" idx="0"/>
            <a:endCxn id="158" idx="6"/>
          </p:cNvCxnSpPr>
          <p:nvPr/>
        </p:nvCxnSpPr>
        <p:spPr>
          <a:xfrm flipH="1" flipV="1">
            <a:off x="7625557" y="1897063"/>
            <a:ext cx="1152260" cy="584200"/>
          </a:xfrm>
          <a:prstGeom prst="lin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5" name="円/楕円 164"/>
          <p:cNvSpPr/>
          <p:nvPr/>
        </p:nvSpPr>
        <p:spPr>
          <a:xfrm>
            <a:off x="8394304" y="2708275"/>
            <a:ext cx="216694" cy="215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直線コネクタ 166"/>
          <p:cNvCxnSpPr>
            <a:stCxn id="165" idx="1"/>
            <a:endCxn id="155" idx="6"/>
          </p:cNvCxnSpPr>
          <p:nvPr/>
        </p:nvCxnSpPr>
        <p:spPr>
          <a:xfrm flipH="1" flipV="1">
            <a:off x="7625557" y="2303463"/>
            <a:ext cx="801423" cy="436562"/>
          </a:xfrm>
          <a:prstGeom prst="lin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1" name="円/楕円 170"/>
          <p:cNvSpPr/>
          <p:nvPr/>
        </p:nvSpPr>
        <p:spPr>
          <a:xfrm>
            <a:off x="8669471" y="4570413"/>
            <a:ext cx="214973" cy="215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2" name="直線コネクタ 171"/>
          <p:cNvCxnSpPr>
            <a:stCxn id="171" idx="1"/>
            <a:endCxn id="157" idx="6"/>
          </p:cNvCxnSpPr>
          <p:nvPr/>
        </p:nvCxnSpPr>
        <p:spPr>
          <a:xfrm flipH="1" flipV="1">
            <a:off x="7625556" y="3113089"/>
            <a:ext cx="1074870" cy="1489075"/>
          </a:xfrm>
          <a:prstGeom prst="lin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5" name="直線コネクタ 174"/>
          <p:cNvCxnSpPr>
            <a:stCxn id="178" idx="1"/>
            <a:endCxn id="99" idx="6"/>
          </p:cNvCxnSpPr>
          <p:nvPr/>
        </p:nvCxnSpPr>
        <p:spPr>
          <a:xfrm flipH="1" flipV="1">
            <a:off x="7625556" y="3573464"/>
            <a:ext cx="957925" cy="1703387"/>
          </a:xfrm>
          <a:prstGeom prst="lin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8" name="円/楕円 177"/>
          <p:cNvSpPr/>
          <p:nvPr/>
        </p:nvSpPr>
        <p:spPr>
          <a:xfrm>
            <a:off x="8552525" y="5245100"/>
            <a:ext cx="214973" cy="215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8561123" y="5276850"/>
            <a:ext cx="216694" cy="2159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直線コネクタ 182"/>
          <p:cNvCxnSpPr>
            <a:stCxn id="182" idx="3"/>
            <a:endCxn id="159" idx="6"/>
          </p:cNvCxnSpPr>
          <p:nvPr/>
        </p:nvCxnSpPr>
        <p:spPr>
          <a:xfrm flipH="1">
            <a:off x="7625557" y="5461001"/>
            <a:ext cx="968243" cy="55563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88" name="円/楕円 187"/>
          <p:cNvSpPr/>
          <p:nvPr/>
        </p:nvSpPr>
        <p:spPr>
          <a:xfrm>
            <a:off x="8475134" y="3783013"/>
            <a:ext cx="216694" cy="2159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9" name="直線コネクタ 188"/>
          <p:cNvCxnSpPr>
            <a:stCxn id="188" idx="1"/>
            <a:endCxn id="156" idx="6"/>
          </p:cNvCxnSpPr>
          <p:nvPr/>
        </p:nvCxnSpPr>
        <p:spPr>
          <a:xfrm flipH="1" flipV="1">
            <a:off x="7625556" y="2708275"/>
            <a:ext cx="882254" cy="1106488"/>
          </a:xfrm>
          <a:prstGeom prst="lin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174" name="テキスト ボックス 191"/>
          <p:cNvSpPr txBox="1">
            <a:spLocks noChangeArrowheads="1"/>
          </p:cNvSpPr>
          <p:nvPr/>
        </p:nvSpPr>
        <p:spPr bwMode="auto">
          <a:xfrm>
            <a:off x="8297995" y="1354139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400" b="1" u="sng">
                <a:latin typeface="Arial" charset="0"/>
                <a:cs typeface="Arial" charset="0"/>
              </a:rPr>
              <a:t>Maldives</a:t>
            </a:r>
            <a:endParaRPr lang="ja-JP" altLang="en-US" sz="1400" b="1" u="sng">
              <a:latin typeface="Arial" charset="0"/>
              <a:cs typeface="Arial" charset="0"/>
            </a:endParaRPr>
          </a:p>
        </p:txBody>
      </p:sp>
      <p:pic>
        <p:nvPicPr>
          <p:cNvPr id="5176" name="Picture 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3975101"/>
            <a:ext cx="9286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" name="テキスト ボックス 202"/>
          <p:cNvSpPr txBox="1"/>
          <p:nvPr/>
        </p:nvSpPr>
        <p:spPr>
          <a:xfrm>
            <a:off x="4954721" y="3716338"/>
            <a:ext cx="6367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Diesel</a:t>
            </a:r>
          </a:p>
        </p:txBody>
      </p:sp>
      <p:sp>
        <p:nvSpPr>
          <p:cNvPr id="5178" name="テキスト ボックス 12"/>
          <p:cNvSpPr txBox="1">
            <a:spLocks noChangeArrowheads="1"/>
          </p:cNvSpPr>
          <p:nvPr/>
        </p:nvSpPr>
        <p:spPr bwMode="auto">
          <a:xfrm>
            <a:off x="5976590" y="1206501"/>
            <a:ext cx="1571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>
                <a:latin typeface="Arial" charset="0"/>
                <a:cs typeface="Arial" charset="0"/>
              </a:rPr>
              <a:t>POISED Phase 1</a:t>
            </a:r>
          </a:p>
          <a:p>
            <a:pPr algn="ctr"/>
            <a:r>
              <a:rPr lang="en-US" altLang="ja-JP" sz="1400">
                <a:latin typeface="Arial" charset="0"/>
                <a:cs typeface="Arial" charset="0"/>
              </a:rPr>
              <a:t>5 islands</a:t>
            </a:r>
            <a:endParaRPr lang="ja-JP" altLang="en-US" sz="1400">
              <a:latin typeface="Arial" charset="0"/>
              <a:cs typeface="Arial" charset="0"/>
            </a:endParaRPr>
          </a:p>
        </p:txBody>
      </p:sp>
      <p:sp>
        <p:nvSpPr>
          <p:cNvPr id="5179" name="テキスト ボックス 12"/>
          <p:cNvSpPr txBox="1">
            <a:spLocks noChangeArrowheads="1"/>
          </p:cNvSpPr>
          <p:nvPr/>
        </p:nvSpPr>
        <p:spPr bwMode="auto">
          <a:xfrm>
            <a:off x="2553621" y="969963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USD</a:t>
            </a:r>
          </a:p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38MM</a:t>
            </a:r>
            <a:endParaRPr lang="ja-JP" altLang="en-US" sz="1200">
              <a:latin typeface="Arial" charset="0"/>
              <a:cs typeface="Arial" charset="0"/>
            </a:endParaRPr>
          </a:p>
        </p:txBody>
      </p:sp>
      <p:sp>
        <p:nvSpPr>
          <p:cNvPr id="62" name="右矢印 61"/>
          <p:cNvSpPr/>
          <p:nvPr/>
        </p:nvSpPr>
        <p:spPr>
          <a:xfrm rot="5400000">
            <a:off x="6582900" y="3861264"/>
            <a:ext cx="360363" cy="359437"/>
          </a:xfrm>
          <a:prstGeom prst="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898886" y="5810251"/>
            <a:ext cx="1728391" cy="720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has a population of over 23,000 inhabitants, the second largest habited island in Maldives.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82" name="テキスト ボックス 12"/>
          <p:cNvSpPr txBox="1">
            <a:spLocks noChangeArrowheads="1"/>
          </p:cNvSpPr>
          <p:nvPr/>
        </p:nvSpPr>
        <p:spPr bwMode="auto">
          <a:xfrm>
            <a:off x="128985" y="6548438"/>
            <a:ext cx="4280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000">
                <a:latin typeface="Arial" charset="0"/>
                <a:cs typeface="Arial" charset="0"/>
              </a:rPr>
              <a:t>*POISED: Preparing Outer Islands for Sustainable Energy Development </a:t>
            </a:r>
            <a:endParaRPr lang="ja-JP" altLang="en-US" sz="1000">
              <a:latin typeface="Arial" charset="0"/>
              <a:cs typeface="Arial" charset="0"/>
            </a:endParaRPr>
          </a:p>
        </p:txBody>
      </p:sp>
      <p:sp>
        <p:nvSpPr>
          <p:cNvPr id="5183" name="テキスト ボックス 12"/>
          <p:cNvSpPr txBox="1">
            <a:spLocks noChangeArrowheads="1"/>
          </p:cNvSpPr>
          <p:nvPr/>
        </p:nvSpPr>
        <p:spPr bwMode="auto">
          <a:xfrm>
            <a:off x="2553621" y="1911351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USD</a:t>
            </a:r>
          </a:p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12MM</a:t>
            </a:r>
            <a:endParaRPr lang="ja-JP" altLang="en-US" sz="1200">
              <a:latin typeface="Arial" charset="0"/>
              <a:cs typeface="Arial" charset="0"/>
            </a:endParaRPr>
          </a:p>
        </p:txBody>
      </p:sp>
      <p:sp>
        <p:nvSpPr>
          <p:cNvPr id="5184" name="テキスト ボックス 12"/>
          <p:cNvSpPr txBox="1">
            <a:spLocks noChangeArrowheads="1"/>
          </p:cNvSpPr>
          <p:nvPr/>
        </p:nvSpPr>
        <p:spPr bwMode="auto">
          <a:xfrm>
            <a:off x="2553621" y="2851151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USD</a:t>
            </a:r>
          </a:p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50MM</a:t>
            </a:r>
            <a:endParaRPr lang="ja-JP" altLang="en-US" sz="1200">
              <a:latin typeface="Arial" charset="0"/>
              <a:cs typeface="Arial" charset="0"/>
            </a:endParaRPr>
          </a:p>
        </p:txBody>
      </p:sp>
      <p:sp>
        <p:nvSpPr>
          <p:cNvPr id="5185" name="テキスト ボックス 12"/>
          <p:cNvSpPr txBox="1">
            <a:spLocks noChangeArrowheads="1"/>
          </p:cNvSpPr>
          <p:nvPr/>
        </p:nvSpPr>
        <p:spPr bwMode="auto">
          <a:xfrm>
            <a:off x="2553621" y="3789363"/>
            <a:ext cx="611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USD</a:t>
            </a:r>
          </a:p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10MM</a:t>
            </a:r>
            <a:endParaRPr lang="ja-JP" altLang="en-US" sz="1200">
              <a:latin typeface="Arial" charset="0"/>
              <a:cs typeface="Arial" charset="0"/>
            </a:endParaRPr>
          </a:p>
        </p:txBody>
      </p:sp>
      <p:sp>
        <p:nvSpPr>
          <p:cNvPr id="5186" name="テキスト ボックス 12"/>
          <p:cNvSpPr txBox="1">
            <a:spLocks noChangeArrowheads="1"/>
          </p:cNvSpPr>
          <p:nvPr/>
        </p:nvSpPr>
        <p:spPr bwMode="auto">
          <a:xfrm>
            <a:off x="6003359" y="4168776"/>
            <a:ext cx="1517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>
                <a:latin typeface="Arial" charset="0"/>
                <a:cs typeface="Arial" charset="0"/>
              </a:rPr>
              <a:t>After Phase 2</a:t>
            </a:r>
          </a:p>
          <a:p>
            <a:pPr algn="ctr"/>
            <a:r>
              <a:rPr lang="en-US" altLang="ja-JP" sz="1400">
                <a:latin typeface="Arial" charset="0"/>
                <a:cs typeface="Arial" charset="0"/>
              </a:rPr>
              <a:t>Total 160 islands</a:t>
            </a:r>
            <a:endParaRPr lang="ja-JP" altLang="en-US" sz="1400">
              <a:latin typeface="Arial" charset="0"/>
              <a:cs typeface="Arial" charset="0"/>
            </a:endParaRPr>
          </a:p>
        </p:txBody>
      </p:sp>
      <p:pic>
        <p:nvPicPr>
          <p:cNvPr id="5187" name="Picture 3" descr="\\fssv01\地球環境局\国際連携課\国際協力室\［03 多国間］\ADB\150404-07_モルディブ出張\03_写真\モルディブ写真_山我撮影_編集後\DSC0068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57" y="5568951"/>
            <a:ext cx="160628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Japan Fund for JCM at ADB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5189" name="スライド番号プレースホルダ 8"/>
          <p:cNvSpPr txBox="1">
            <a:spLocks/>
          </p:cNvSpPr>
          <p:nvPr/>
        </p:nvSpPr>
        <p:spPr bwMode="auto">
          <a:xfrm>
            <a:off x="7448418" y="6432551"/>
            <a:ext cx="2311400" cy="365125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20B0EEA-1E0B-41F2-8EDF-FDBA984D5E49}" type="slidenum">
              <a:rPr lang="ja-JP" altLang="en-US"/>
              <a:pPr/>
              <a:t>6</a:t>
            </a:fld>
            <a:endParaRPr lang="en-US" altLang="ja-JP" dirty="0"/>
          </a:p>
        </p:txBody>
      </p:sp>
      <p:sp>
        <p:nvSpPr>
          <p:cNvPr id="5190" name="テキスト ボックス 12"/>
          <p:cNvSpPr txBox="1">
            <a:spLocks noChangeArrowheads="1"/>
          </p:cNvSpPr>
          <p:nvPr/>
        </p:nvSpPr>
        <p:spPr bwMode="auto">
          <a:xfrm>
            <a:off x="2596962" y="5313364"/>
            <a:ext cx="526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USD</a:t>
            </a:r>
          </a:p>
          <a:p>
            <a:pPr algn="ctr"/>
            <a:r>
              <a:rPr lang="en-US" altLang="ja-JP" sz="1200">
                <a:latin typeface="Arial" charset="0"/>
                <a:cs typeface="Arial" charset="0"/>
              </a:rPr>
              <a:t>5MM</a:t>
            </a:r>
            <a:endParaRPr lang="ja-JP" altLang="en-US" sz="1200">
              <a:latin typeface="Arial" charset="0"/>
              <a:cs typeface="Arial" charset="0"/>
            </a:endParaRPr>
          </a:p>
        </p:txBody>
      </p:sp>
      <p:sp>
        <p:nvSpPr>
          <p:cNvPr id="73" name="二等辺三角形 72"/>
          <p:cNvSpPr/>
          <p:nvPr/>
        </p:nvSpPr>
        <p:spPr>
          <a:xfrm>
            <a:off x="2834216" y="4725144"/>
            <a:ext cx="3322638" cy="358775"/>
          </a:xfrm>
          <a:prstGeom prst="triangl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energy efficiency and reduction of energy-derived CO2 emission in </a:t>
            </a:r>
            <a:r>
              <a:rPr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ja-JP" sz="1400" b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additional CO2 emission reduction; approx. </a:t>
            </a:r>
            <a:r>
              <a:rPr lang="en-US" altLang="ja-JP" sz="1400" b="1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3,000tCO2/year</a:t>
            </a:r>
            <a:endParaRPr lang="ja-JP" altLang="en-US" sz="1400" b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00472" y="1260049"/>
            <a:ext cx="844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about JCM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please visit 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482" y="1714157"/>
            <a:ext cx="93659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&lt;Comprehensive Portal to JCM&gt;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http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www.mmechanisms.org/e/index.html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&lt;JCM Model Project Program&gt;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gec.jp/jcm/index.html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&lt;ADB Japan Fund for Joint Crediting Mechanism&gt;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www.adb.org/site/funds/funds/japan-fund-for-joint-crediting-mechanism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www.mmechanisms.org/document/JFJCM_Introduction_English_Upload.pdf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 8"/>
          <p:cNvSpPr txBox="1">
            <a:spLocks/>
          </p:cNvSpPr>
          <p:nvPr/>
        </p:nvSpPr>
        <p:spPr bwMode="auto">
          <a:xfrm>
            <a:off x="7519988" y="6432558"/>
            <a:ext cx="2311400" cy="365125"/>
          </a:xfrm>
          <a:prstGeom prst="rect">
            <a:avLst/>
          </a:prstGeom>
          <a:extLst/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EE8512A7-9F18-4BCB-8747-B85CB67EAE07}" type="slidenum">
              <a:rPr lang="ja-JP" altLang="en-US"/>
              <a:pPr/>
              <a:t>7</a:t>
            </a:fld>
            <a:endParaRPr lang="en-US" altLang="ja-JP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More Information on JCM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0472" y="836712"/>
            <a:ext cx="9505056" cy="4525963"/>
          </a:xfrm>
        </p:spPr>
        <p:txBody>
          <a:bodyPr/>
          <a:lstStyle/>
          <a:p>
            <a:r>
              <a:rPr lang="en-US" altLang="ja-JP" sz="2800" dirty="0" smtClean="0"/>
              <a:t>Particular focus on SIDS and transforming energy generation and access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Japan as the second largest contribution at 1.5B USD, and actively involved in fund management, readiness support</a:t>
            </a:r>
          </a:p>
          <a:p>
            <a:r>
              <a:rPr lang="en-US" altLang="ja-JP" sz="2800" dirty="0"/>
              <a:t>4</a:t>
            </a:r>
            <a:r>
              <a:rPr lang="en-US" altLang="ja-JP" sz="2800" dirty="0" smtClean="0"/>
              <a:t> out of total 27 approved projects are in SIDS such as Fiji, Maldives, Tuvalu, and Eastern Caribbean.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38144" y="6520259"/>
            <a:ext cx="2311400" cy="365125"/>
          </a:xfrm>
        </p:spPr>
        <p:txBody>
          <a:bodyPr/>
          <a:lstStyle/>
          <a:p>
            <a:pPr>
              <a:defRPr/>
            </a:pPr>
            <a:fld id="{3453C8BE-6E45-49BB-9639-632FAA4BC20D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" y="7939"/>
            <a:ext cx="87021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/>
          <p:nvPr/>
        </p:nvSpPr>
        <p:spPr>
          <a:xfrm>
            <a:off x="897731" y="1"/>
            <a:ext cx="8999670" cy="576263"/>
          </a:xfrm>
          <a:prstGeom prst="rect">
            <a:avLst/>
          </a:prstGeom>
          <a:gradFill rotWithShape="1">
            <a:gsLst>
              <a:gs pos="0">
                <a:srgbClr val="5C92B5">
                  <a:shade val="51000"/>
                  <a:satMod val="130000"/>
                </a:srgbClr>
              </a:gs>
              <a:gs pos="80000">
                <a:srgbClr val="5C92B5">
                  <a:shade val="93000"/>
                  <a:satMod val="130000"/>
                </a:srgbClr>
              </a:gs>
              <a:gs pos="100000">
                <a:srgbClr val="5C92B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5C92B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Japan’s Commitment to  GCF</a:t>
            </a:r>
            <a:endParaRPr kumimoji="0" lang="en-US" altLang="ja-JP" sz="3200" b="1" kern="0" dirty="0">
              <a:solidFill>
                <a:sysClr val="window" lastClr="FFFFFF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http://www.greenclimate.fund/documents/20182/56447/info-gcf_portfolio.png/60995bfd-8d4d-4ed4-b655-d32919b123b8?t=1456363894727&amp;imageThumbnail=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00" y="54150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eenclimate.fund/documents/20182/56447/info-strategic_impacts.png/75983d1f-ba1e-4a07-97bb-73e4f6a1ed6a?t=1456363896033&amp;imageThumbnail=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888" y="549783"/>
            <a:ext cx="3845346" cy="38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353600" y="2997532"/>
            <a:ext cx="2952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Source: http</a:t>
            </a:r>
            <a:r>
              <a:rPr lang="en-US" altLang="ja-JP" sz="800" dirty="0"/>
              <a:t>://www.greenclimate.fund/newsroom/infographics</a:t>
            </a:r>
            <a:endParaRPr lang="ja-JP" altLang="en-US" sz="8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76652"/>
              </p:ext>
            </p:extLst>
          </p:nvPr>
        </p:nvGraphicFramePr>
        <p:xfrm>
          <a:off x="443707" y="4005064"/>
          <a:ext cx="9165783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357"/>
                <a:gridCol w="2202131"/>
                <a:gridCol w="1878295"/>
              </a:tblGrid>
              <a:tr h="122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Project 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GCF </a:t>
                      </a:r>
                      <a:r>
                        <a:rPr kumimoji="1" lang="en-US" altLang="ja-JP" sz="1600" dirty="0" smtClean="0"/>
                        <a:t>Contribution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Accredited  Entity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470436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Tuvalu Coastal Adaptation Project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USD </a:t>
                      </a:r>
                      <a:r>
                        <a:rPr lang="en-US" altLang="ja-JP" sz="1600" i="1" dirty="0" smtClean="0"/>
                        <a:t>36.0 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UNDP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657322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Fiji Urban Water Supply and Wastewater Management Project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USD </a:t>
                      </a:r>
                      <a:r>
                        <a:rPr lang="en-US" altLang="ja-JP" sz="1600" i="1" dirty="0" smtClean="0"/>
                        <a:t>31.0 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ADB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625194">
                <a:tc>
                  <a:txBody>
                    <a:bodyPr/>
                    <a:lstStyle/>
                    <a:p>
                      <a:r>
                        <a:rPr lang="en-US" altLang="ja-JP" sz="1600" b="0" dirty="0" smtClean="0"/>
                        <a:t>Support of Vulnerable Communities in Maldives to Manage Climate Change-Induced Water Shortages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USD </a:t>
                      </a:r>
                      <a:r>
                        <a:rPr lang="en-US" altLang="ja-JP" sz="1600" i="1" dirty="0" smtClean="0"/>
                        <a:t>23.6 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UNDP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Sustainable Energy Facility for the Eastern Caribbean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USD</a:t>
                      </a:r>
                      <a:r>
                        <a:rPr kumimoji="1" lang="en-US" altLang="ja-JP" sz="1600" baseline="0" dirty="0" smtClean="0"/>
                        <a:t> 80.0m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IDB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74103"/>
              </p:ext>
            </p:extLst>
          </p:nvPr>
        </p:nvGraphicFramePr>
        <p:xfrm>
          <a:off x="10497616" y="4561166"/>
          <a:ext cx="9001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618"/>
                <a:gridCol w="3502894"/>
                <a:gridCol w="978234"/>
                <a:gridCol w="1527657"/>
                <a:gridCol w="1120282"/>
                <a:gridCol w="766315"/>
              </a:tblGrid>
              <a:tr h="17028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Category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Project 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Beneficiaries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GCF contribution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/>
                        <a:t>Approved date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Accredited  Entity</a:t>
                      </a:r>
                      <a:endParaRPr kumimoji="1" lang="ja-JP" alt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Adaptation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b="1" dirty="0" smtClean="0"/>
                        <a:t>Tuvalu Coastal Adaptation Project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6599 people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USD </a:t>
                      </a:r>
                      <a:r>
                        <a:rPr lang="en-US" altLang="ja-JP" sz="1000" i="1" dirty="0" smtClean="0"/>
                        <a:t>36.0 m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June 2016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UNDP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Adaptation</a:t>
                      </a:r>
                      <a:endParaRPr kumimoji="1" lang="ja-JP" altLang="en-US" sz="1000" dirty="0" smtClean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b="1" dirty="0" smtClean="0"/>
                        <a:t>Fiji Urban Water Supply and Wastewater Management Project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290,854 people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USD </a:t>
                      </a:r>
                      <a:r>
                        <a:rPr lang="en-US" altLang="ja-JP" sz="1000" i="1" dirty="0" smtClean="0"/>
                        <a:t>31.0 m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November 2015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ADB</a:t>
                      </a:r>
                      <a:endParaRPr kumimoji="1" lang="ja-JP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Adaptation</a:t>
                      </a:r>
                      <a:endParaRPr kumimoji="1" lang="ja-JP" altLang="en-US" sz="1000" dirty="0" smtClean="0"/>
                    </a:p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b="1" dirty="0" smtClean="0"/>
                        <a:t>Support of Vulnerable Communities in Maldives to Manage Climate Change-Induced Water Shortages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295,000 people 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USD </a:t>
                      </a:r>
                      <a:r>
                        <a:rPr lang="en-US" altLang="ja-JP" sz="1000" i="1" dirty="0" smtClean="0"/>
                        <a:t>23.6 m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/>
                        <a:t>November 2015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UNDP</a:t>
                      </a:r>
                      <a:endParaRPr kumimoji="1" lang="ja-JP" alt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1829764" y="2461084"/>
            <a:ext cx="571920" cy="207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http://www.greenclimate.fund/gcf-solaris-theme/images/gcf/logo-w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47852"/>
            <a:ext cx="1250630" cy="7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60" y="3827140"/>
            <a:ext cx="4391664" cy="27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-3531244" y="6525924"/>
            <a:ext cx="24657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/>
              <a:t>Source: http</a:t>
            </a:r>
            <a:r>
              <a:rPr lang="en-US" altLang="ja-JP" sz="800" dirty="0"/>
              <a:t>://fiftrustee.worldbank.org/Pages/gcf.aspx</a:t>
            </a:r>
            <a:endParaRPr lang="ja-JP" altLang="en-US" sz="800" dirty="0"/>
          </a:p>
        </p:txBody>
      </p:sp>
      <p:sp>
        <p:nvSpPr>
          <p:cNvPr id="7" name="正方形/長方形 6"/>
          <p:cNvSpPr/>
          <p:nvPr/>
        </p:nvSpPr>
        <p:spPr>
          <a:xfrm>
            <a:off x="344488" y="6021288"/>
            <a:ext cx="9289032" cy="576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1352600" y="6524048"/>
            <a:ext cx="2160240" cy="290261"/>
          </a:xfrm>
          <a:prstGeom prst="wedgeRectCallout">
            <a:avLst>
              <a:gd name="adj1" fmla="val -52777"/>
              <a:gd name="adj2" fmla="val -846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Geothermal Energy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57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26893</TotalTime>
  <Words>2176</Words>
  <Application>Microsoft Office PowerPoint</Application>
  <PresentationFormat>A4 210 x 297 mm</PresentationFormat>
  <Paragraphs>325</Paragraphs>
  <Slides>15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デザインの設定</vt:lpstr>
      <vt:lpstr>MOEJ’s actions for climate change in SIDS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環境省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SHUICHI_OZAWA@env.go.jp</dc:creator>
  <cp:lastModifiedBy>mbsmx067</cp:lastModifiedBy>
  <cp:revision>898</cp:revision>
  <cp:lastPrinted>2016-11-28T10:57:22Z</cp:lastPrinted>
  <dcterms:created xsi:type="dcterms:W3CDTF">2012-12-11T00:11:06Z</dcterms:created>
  <dcterms:modified xsi:type="dcterms:W3CDTF">2016-12-02T04:23:21Z</dcterms:modified>
</cp:coreProperties>
</file>