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sldIdLst>
    <p:sldId id="256" r:id="rId2"/>
    <p:sldId id="293" r:id="rId3"/>
    <p:sldId id="304" r:id="rId4"/>
    <p:sldId id="303" r:id="rId5"/>
    <p:sldId id="294" r:id="rId6"/>
    <p:sldId id="295" r:id="rId7"/>
    <p:sldId id="296" r:id="rId8"/>
    <p:sldId id="300" r:id="rId9"/>
    <p:sldId id="305" r:id="rId10"/>
    <p:sldId id="301" r:id="rId11"/>
    <p:sldId id="302" r:id="rId12"/>
    <p:sldId id="299" r:id="rId13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>
    <p:restoredLeft sz="15649" autoAdjust="0"/>
    <p:restoredTop sz="94671" autoAdjust="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430" y="-102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27BA8AD8-FF74-44A6-98D0-0DA34A9CDE14}" type="datetimeFigureOut">
              <a:rPr lang="en-US" smtClean="0"/>
              <a:pPr/>
              <a:t>12/3/2016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6C521DB6-EE0E-482D-A4D1-707F07FC01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350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21DB6-EE0E-482D-A4D1-707F07FC01A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211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21DB6-EE0E-482D-A4D1-707F07FC01A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815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00848-5DB7-4975-9D34-2433F343C7A8}" type="datetime1">
              <a:rPr lang="en-US" smtClean="0"/>
              <a:pPr/>
              <a:t>12/3/2016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Confidential to GOK and development partners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496DE-5B4F-4DDD-8806-FA4038ADCC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5EFB1-14FB-4B19-9E6B-218A2C9680AD}" type="datetime1">
              <a:rPr lang="en-US" smtClean="0"/>
              <a:pPr/>
              <a:t>12/3/2016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Confidential to GOK and development partners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496DE-5B4F-4DDD-8806-FA4038ADCC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91C77-F9B0-48CC-BBEF-005A0603532D}" type="datetime1">
              <a:rPr lang="en-US" smtClean="0"/>
              <a:pPr/>
              <a:t>12/3/2016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Confidential to GOK and development partners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496DE-5B4F-4DDD-8806-FA4038ADCC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5E67-BF1A-4F07-881B-7A6E6FA655A2}" type="datetime1">
              <a:rPr lang="en-US" smtClean="0"/>
              <a:pPr/>
              <a:t>12/3/2016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Confidential to GOK and development partners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496DE-5B4F-4DDD-8806-FA4038ADCC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11E43-62B0-480D-88FC-090EE036B425}" type="datetime1">
              <a:rPr lang="en-US" smtClean="0"/>
              <a:pPr/>
              <a:t>12/3/2016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Confidential to GOK and development partners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496DE-5B4F-4DDD-8806-FA4038ADCC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F076-E7D1-4825-BC24-46A1D3966D72}" type="datetime1">
              <a:rPr lang="en-US" smtClean="0"/>
              <a:pPr/>
              <a:t>12/3/2016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Confidential to GOK and development partners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496DE-5B4F-4DDD-8806-FA4038ADCC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DCC99-00E1-4EB2-A691-5F80E98D1703}" type="datetime1">
              <a:rPr lang="en-US" smtClean="0"/>
              <a:pPr/>
              <a:t>12/3/2016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Confidential to GOK and development partners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496DE-5B4F-4DDD-8806-FA4038ADCC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10C4-157E-4583-9C46-B3692D5C59E5}" type="datetime1">
              <a:rPr lang="en-US" smtClean="0"/>
              <a:pPr/>
              <a:t>12/3/2016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Confidential to GOK and development partners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496DE-5B4F-4DDD-8806-FA4038ADCC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A4D23-D615-4500-8B43-D58982954B83}" type="datetime1">
              <a:rPr lang="en-US" smtClean="0"/>
              <a:pPr/>
              <a:t>12/3/2016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Confidential to GOK and development partners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496DE-5B4F-4DDD-8806-FA4038ADCC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E6FB7-E724-462A-8267-C76BB6830C1A}" type="datetime1">
              <a:rPr lang="en-US" smtClean="0"/>
              <a:pPr/>
              <a:t>12/3/2016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Confidential to GOK and development partners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496DE-5B4F-4DDD-8806-FA4038ADCC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02284-0FCB-451A-9EA8-EB14262091E0}" type="datetime1">
              <a:rPr lang="en-US" smtClean="0"/>
              <a:pPr/>
              <a:t>12/3/2016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Confidential to GOK and development partners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8496DE-5B4F-4DDD-8806-FA4038ADCC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095A79E-60EF-4A7A-A5D6-8E04D31D5E03}" type="datetime1">
              <a:rPr lang="en-US" smtClean="0"/>
              <a:pPr/>
              <a:t>12/3/2016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Confidential to GOK and development partners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8496DE-5B4F-4DDD-8806-FA4038ADCC7D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1204" y="3581400"/>
            <a:ext cx="7772400" cy="2076450"/>
          </a:xfrm>
        </p:spPr>
        <p:txBody>
          <a:bodyPr>
            <a:noAutofit/>
          </a:bodyPr>
          <a:lstStyle/>
          <a:p>
            <a:pPr algn="l"/>
            <a:r>
              <a:rPr lang="en-US" sz="4400" dirty="0" smtClean="0">
                <a:solidFill>
                  <a:schemeClr val="tx1"/>
                </a:solidFill>
              </a:rPr>
              <a:t/>
            </a:r>
            <a:br>
              <a:rPr lang="en-US" sz="4400" dirty="0" smtClean="0">
                <a:solidFill>
                  <a:schemeClr val="tx1"/>
                </a:solidFill>
              </a:rPr>
            </a:br>
            <a:r>
              <a:rPr lang="en-US" sz="4400" dirty="0" smtClean="0">
                <a:solidFill>
                  <a:schemeClr val="tx1"/>
                </a:solidFill>
              </a:rPr>
              <a:t/>
            </a:r>
            <a:br>
              <a:rPr lang="en-US" sz="4400" dirty="0" smtClean="0">
                <a:solidFill>
                  <a:schemeClr val="tx1"/>
                </a:solidFill>
              </a:rPr>
            </a:br>
            <a:r>
              <a:rPr lang="en-US" sz="4400" dirty="0">
                <a:solidFill>
                  <a:schemeClr val="tx1"/>
                </a:solidFill>
              </a:rPr>
              <a:t/>
            </a:r>
            <a:br>
              <a:rPr lang="en-US" sz="4400" dirty="0">
                <a:solidFill>
                  <a:schemeClr val="tx1"/>
                </a:solidFill>
              </a:rPr>
            </a:br>
            <a:r>
              <a:rPr lang="en-US" sz="4400" dirty="0" smtClean="0">
                <a:solidFill>
                  <a:schemeClr val="tx1"/>
                </a:solidFill>
              </a:rPr>
              <a:t/>
            </a:r>
            <a:br>
              <a:rPr lang="en-US" sz="4400" dirty="0" smtClean="0">
                <a:solidFill>
                  <a:schemeClr val="tx1"/>
                </a:solidFill>
              </a:rPr>
            </a:br>
            <a:r>
              <a:rPr lang="en-US" sz="4400" dirty="0">
                <a:solidFill>
                  <a:schemeClr val="tx1"/>
                </a:solidFill>
              </a:rPr>
              <a:t/>
            </a:r>
            <a:br>
              <a:rPr lang="en-US" sz="4400" dirty="0">
                <a:solidFill>
                  <a:schemeClr val="tx1"/>
                </a:solidFill>
              </a:rPr>
            </a:br>
            <a:r>
              <a:rPr lang="en-US" sz="4400" dirty="0" smtClean="0">
                <a:solidFill>
                  <a:schemeClr val="tx1"/>
                </a:solidFill>
              </a:rPr>
              <a:t/>
            </a:r>
            <a:br>
              <a:rPr lang="en-US" sz="4400" dirty="0" smtClean="0">
                <a:solidFill>
                  <a:schemeClr val="tx1"/>
                </a:solidFill>
              </a:rPr>
            </a:br>
            <a:r>
              <a:rPr lang="en-US" sz="4400" dirty="0" smtClean="0">
                <a:solidFill>
                  <a:schemeClr val="tx1"/>
                </a:solidFill>
              </a:rPr>
              <a:t>Beyond Traditional Way of Financing</a:t>
            </a:r>
            <a:br>
              <a:rPr lang="en-US" sz="4400" dirty="0" smtClean="0">
                <a:solidFill>
                  <a:schemeClr val="tx1"/>
                </a:solidFill>
              </a:rPr>
            </a:br>
            <a:r>
              <a:rPr lang="en-US" sz="4400" i="1" dirty="0" smtClean="0">
                <a:solidFill>
                  <a:schemeClr val="tx1"/>
                </a:solidFill>
              </a:rPr>
              <a:t>Sustainable Energy Financing Project – a case study</a:t>
            </a:r>
            <a:br>
              <a:rPr lang="en-US" sz="4400" i="1" dirty="0" smtClean="0">
                <a:solidFill>
                  <a:schemeClr val="tx1"/>
                </a:solidFill>
              </a:rPr>
            </a:br>
            <a:r>
              <a:rPr lang="en-US" sz="4400" dirty="0" smtClean="0">
                <a:solidFill>
                  <a:schemeClr val="tx1"/>
                </a:solidFill>
              </a:rPr>
              <a:t/>
            </a:r>
            <a:br>
              <a:rPr lang="en-US" sz="4400" dirty="0" smtClean="0">
                <a:solidFill>
                  <a:schemeClr val="tx1"/>
                </a:solidFill>
              </a:rPr>
            </a:br>
            <a:endParaRPr lang="en-US" sz="4400" i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953000"/>
            <a:ext cx="7854696" cy="16002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Kamleshwar Khelawan, Senior Energy Specialist, </a:t>
            </a:r>
          </a:p>
          <a:p>
            <a:r>
              <a:rPr lang="en-US" sz="2200" dirty="0" smtClean="0"/>
              <a:t>The World Bank, </a:t>
            </a:r>
            <a:r>
              <a:rPr lang="en-US" sz="2200" dirty="0" smtClean="0"/>
              <a:t>December</a:t>
            </a:r>
            <a:r>
              <a:rPr lang="en-US" sz="2200" dirty="0" smtClean="0"/>
              <a:t>  </a:t>
            </a:r>
            <a:r>
              <a:rPr lang="en-US" sz="2200" dirty="0" smtClean="0"/>
              <a:t>2016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wb392699\Documents\Reference\World Bank Presentations\Resource material\Photos\SEFP\Jone Rokoase, Wavu, Cakaudrov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271" y="1905000"/>
            <a:ext cx="3962399" cy="2819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458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Mid Term Review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70" y="1828800"/>
            <a:ext cx="4205230" cy="452755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RSF </a:t>
            </a:r>
            <a:r>
              <a:rPr lang="en-US" dirty="0" smtClean="0"/>
              <a:t>successful - </a:t>
            </a:r>
            <a:r>
              <a:rPr lang="en-US" dirty="0" smtClean="0"/>
              <a:t>indicators </a:t>
            </a:r>
            <a:r>
              <a:rPr lang="en-US" dirty="0" smtClean="0"/>
              <a:t>achieved</a:t>
            </a:r>
            <a:endParaRPr lang="en-US" dirty="0" smtClean="0"/>
          </a:p>
          <a:p>
            <a:r>
              <a:rPr lang="en-US" dirty="0" smtClean="0"/>
              <a:t>Banks, retailers and end-users satisfied with SEFP</a:t>
            </a:r>
          </a:p>
          <a:p>
            <a:r>
              <a:rPr lang="en-US" dirty="0" smtClean="0"/>
              <a:t>Banks would not have lent without the RSF – estimate ongoing demand of &gt; US$40-$</a:t>
            </a:r>
            <a:r>
              <a:rPr lang="en-US" dirty="0" smtClean="0"/>
              <a:t>50M in Fiji, </a:t>
            </a:r>
            <a:r>
              <a:rPr lang="en-US" dirty="0" smtClean="0"/>
              <a:t>not averse to paying a guarantee </a:t>
            </a:r>
            <a:r>
              <a:rPr lang="en-US" dirty="0" smtClean="0"/>
              <a:t>fee. Demand in other PICs</a:t>
            </a:r>
            <a:endParaRPr lang="en-US" dirty="0" smtClean="0"/>
          </a:p>
          <a:p>
            <a:r>
              <a:rPr lang="en-US" dirty="0" smtClean="0"/>
              <a:t>Retailers see a continued need for RSF support</a:t>
            </a:r>
          </a:p>
          <a:p>
            <a:r>
              <a:rPr lang="en-US" dirty="0" smtClean="0"/>
              <a:t>Lending to individual borrowers less successful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496DE-5B4F-4DDD-8806-FA4038ADCC7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81998" y="5609626"/>
            <a:ext cx="143661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800" dirty="0" smtClean="0"/>
              <a:t>Photos: Courtesy DoE, Fiji</a:t>
            </a:r>
            <a:endParaRPr lang="en-AU" sz="800" dirty="0"/>
          </a:p>
        </p:txBody>
      </p:sp>
    </p:spTree>
    <p:extLst>
      <p:ext uri="{BB962C8B-B14F-4D97-AF65-F5344CB8AC3E}">
        <p14:creationId xmlns:p14="http://schemas.microsoft.com/office/powerpoint/2010/main" val="318012134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458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SEFP – options for future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4191000" cy="43891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Close </a:t>
            </a:r>
            <a:r>
              <a:rPr lang="en-US" dirty="0" smtClean="0"/>
              <a:t>the SEFP after 10 years of operation</a:t>
            </a:r>
          </a:p>
          <a:p>
            <a:r>
              <a:rPr lang="en-US" dirty="0" smtClean="0"/>
              <a:t>Relaunch </a:t>
            </a:r>
            <a:r>
              <a:rPr lang="en-US" dirty="0" smtClean="0"/>
              <a:t>Regional Risk Facility </a:t>
            </a:r>
            <a:r>
              <a:rPr lang="en-US" dirty="0" smtClean="0"/>
              <a:t>to leverage lessons from Fiji</a:t>
            </a:r>
          </a:p>
          <a:p>
            <a:pPr lvl="1"/>
            <a:r>
              <a:rPr lang="en-US" dirty="0" smtClean="0"/>
              <a:t>Fiji, Vanuatu and potentially others</a:t>
            </a:r>
          </a:p>
          <a:p>
            <a:pPr lvl="1"/>
            <a:r>
              <a:rPr lang="en-US" dirty="0" smtClean="0"/>
              <a:t>Potentially </a:t>
            </a:r>
            <a:r>
              <a:rPr lang="en-US" dirty="0" smtClean="0"/>
              <a:t>a partial fee based facility (with WB/IBRD or IFC collaboration)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496DE-5B4F-4DDD-8806-FA4038ADCC7D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 descr="C:\Users\wb392699\Documents\Reference\World Bank Presentations\Resource material\Photos\SEFP\Denarau Marina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28800"/>
            <a:ext cx="3810000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881998" y="5609626"/>
            <a:ext cx="143661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800" dirty="0" smtClean="0"/>
              <a:t>Photos: Courtesy DoE, Fiji</a:t>
            </a:r>
            <a:endParaRPr lang="en-AU" sz="800" dirty="0"/>
          </a:p>
        </p:txBody>
      </p:sp>
    </p:spTree>
    <p:extLst>
      <p:ext uri="{BB962C8B-B14F-4D97-AF65-F5344CB8AC3E}">
        <p14:creationId xmlns:p14="http://schemas.microsoft.com/office/powerpoint/2010/main" val="416874486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743200"/>
            <a:ext cx="7772400" cy="10668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Thank you</a:t>
            </a:r>
            <a:endParaRPr lang="en-US" sz="4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78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458200" cy="1143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Benefits of a risk sharing facility</a:t>
            </a:r>
            <a:endParaRPr lang="en-US" sz="4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4343400" cy="438912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Mobilize additional finance – development partner, government constraints</a:t>
            </a:r>
          </a:p>
          <a:p>
            <a:r>
              <a:rPr lang="en-US" dirty="0" smtClean="0"/>
              <a:t>Achieve a “multiplier-effect” – large </a:t>
            </a:r>
            <a:r>
              <a:rPr lang="en-US" dirty="0" smtClean="0"/>
              <a:t>investment </a:t>
            </a:r>
            <a:r>
              <a:rPr lang="en-US" dirty="0" smtClean="0"/>
              <a:t>at low costs</a:t>
            </a:r>
          </a:p>
          <a:p>
            <a:r>
              <a:rPr lang="en-US" dirty="0" smtClean="0"/>
              <a:t>Address risk associated with new technologies</a:t>
            </a:r>
          </a:p>
          <a:p>
            <a:r>
              <a:rPr lang="en-US" dirty="0" smtClean="0"/>
              <a:t>Promote private sector participation</a:t>
            </a:r>
          </a:p>
          <a:p>
            <a:r>
              <a:rPr lang="en-US" dirty="0" smtClean="0"/>
              <a:t>Encourage </a:t>
            </a:r>
            <a:r>
              <a:rPr lang="en-US" dirty="0" smtClean="0"/>
              <a:t>innovation* </a:t>
            </a:r>
            <a:r>
              <a:rPr lang="en-US" dirty="0" smtClean="0"/>
              <a:t>– </a:t>
            </a:r>
            <a:r>
              <a:rPr lang="en-US" dirty="0" smtClean="0"/>
              <a:t>demand driven, </a:t>
            </a:r>
            <a:r>
              <a:rPr lang="en-US" dirty="0" smtClean="0"/>
              <a:t>instead </a:t>
            </a:r>
            <a:r>
              <a:rPr lang="en-US" dirty="0" smtClean="0"/>
              <a:t>of supply-side, public sector led investments</a:t>
            </a:r>
          </a:p>
          <a:p>
            <a:r>
              <a:rPr lang="en-US" dirty="0" smtClean="0"/>
              <a:t>Achieve sustainability by stimulating demand and promoting business development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496DE-5B4F-4DDD-8806-FA4038ADCC7D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2057400"/>
            <a:ext cx="4064000" cy="304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81998" y="5609626"/>
            <a:ext cx="143661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800" dirty="0" smtClean="0"/>
              <a:t>Photos: Courtesy DoE, Fiji</a:t>
            </a:r>
            <a:endParaRPr lang="en-AU" sz="800" dirty="0"/>
          </a:p>
        </p:txBody>
      </p:sp>
    </p:spTree>
    <p:extLst>
      <p:ext uri="{BB962C8B-B14F-4D97-AF65-F5344CB8AC3E}">
        <p14:creationId xmlns:p14="http://schemas.microsoft.com/office/powerpoint/2010/main" val="322712687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wb392699\Documents\Reference\World Bank Presentations\Resource material\Photos\SEFP\Paulo Yavala, Lomaloma, Cakaudrov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243" y="1905000"/>
            <a:ext cx="3915578" cy="3276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Sustainable Energy Financing Project</a:t>
            </a:r>
            <a:br>
              <a:rPr lang="en-US" sz="4400" dirty="0" smtClean="0"/>
            </a:br>
            <a:r>
              <a:rPr lang="en-US" sz="4400" dirty="0" smtClean="0"/>
              <a:t>A case study</a:t>
            </a:r>
            <a:endParaRPr lang="en-US" sz="4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19" y="1781645"/>
            <a:ext cx="4446224" cy="4770120"/>
          </a:xfrm>
        </p:spPr>
        <p:txBody>
          <a:bodyPr>
            <a:normAutofit/>
          </a:bodyPr>
          <a:lstStyle/>
          <a:p>
            <a:r>
              <a:rPr lang="en-US" dirty="0" smtClean="0"/>
              <a:t>A risk share facility</a:t>
            </a:r>
          </a:p>
          <a:p>
            <a:r>
              <a:rPr lang="en-US" dirty="0" smtClean="0"/>
              <a:t>Encourage commercial banks </a:t>
            </a:r>
            <a:r>
              <a:rPr lang="en-US" dirty="0" smtClean="0"/>
              <a:t>lending </a:t>
            </a:r>
            <a:r>
              <a:rPr lang="en-US" dirty="0" smtClean="0"/>
              <a:t>to individuals and businesses </a:t>
            </a:r>
            <a:r>
              <a:rPr lang="en-US" dirty="0" smtClean="0"/>
              <a:t>for </a:t>
            </a:r>
            <a:r>
              <a:rPr lang="en-US" dirty="0" smtClean="0"/>
              <a:t>renewable </a:t>
            </a:r>
            <a:r>
              <a:rPr lang="en-US" dirty="0" smtClean="0"/>
              <a:t>energy and energy </a:t>
            </a:r>
            <a:r>
              <a:rPr lang="en-US" dirty="0" smtClean="0"/>
              <a:t>efficiency</a:t>
            </a:r>
            <a:endParaRPr lang="en-US" dirty="0" smtClean="0"/>
          </a:p>
          <a:p>
            <a:r>
              <a:rPr lang="en-US" dirty="0" smtClean="0"/>
              <a:t>Guarantees 50% of the loan </a:t>
            </a:r>
            <a:r>
              <a:rPr lang="en-US" dirty="0" smtClean="0"/>
              <a:t>issued</a:t>
            </a:r>
            <a:endParaRPr lang="en-US" dirty="0" smtClean="0"/>
          </a:p>
          <a:p>
            <a:r>
              <a:rPr lang="en-US" dirty="0" smtClean="0"/>
              <a:t>Introduced when renewable energy technology was new and relatively expensive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496DE-5B4F-4DDD-8806-FA4038ADCC7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81998" y="5609626"/>
            <a:ext cx="143661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800" dirty="0" smtClean="0"/>
              <a:t>Photos: Courtesy DoE, Fiji</a:t>
            </a:r>
            <a:endParaRPr lang="en-AU" sz="800" dirty="0"/>
          </a:p>
        </p:txBody>
      </p:sp>
    </p:spTree>
    <p:extLst>
      <p:ext uri="{BB962C8B-B14F-4D97-AF65-F5344CB8AC3E}">
        <p14:creationId xmlns:p14="http://schemas.microsoft.com/office/powerpoint/2010/main" val="83243095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wb392699\Documents\Reference\World Bank Presentations\Resource material\Photos\SEFP\Asesela Nikolau, Kanakana, Cakaudrov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2056482"/>
            <a:ext cx="3962399" cy="31241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458200" cy="1143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Sustainable Energy Financing Project</a:t>
            </a:r>
            <a:endParaRPr lang="en-US" sz="4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4648200" cy="4389120"/>
          </a:xfrm>
        </p:spPr>
        <p:txBody>
          <a:bodyPr>
            <a:normAutofit/>
          </a:bodyPr>
          <a:lstStyle/>
          <a:p>
            <a:r>
              <a:rPr lang="en-US" dirty="0" smtClean="0"/>
              <a:t>Global Environment Facility/World Bank </a:t>
            </a:r>
            <a:r>
              <a:rPr lang="en-US" dirty="0" smtClean="0"/>
              <a:t>grant</a:t>
            </a:r>
            <a:endParaRPr lang="en-US" dirty="0" smtClean="0"/>
          </a:p>
          <a:p>
            <a:r>
              <a:rPr lang="en-US" dirty="0"/>
              <a:t>S</a:t>
            </a:r>
            <a:r>
              <a:rPr lang="en-US" dirty="0" smtClean="0"/>
              <a:t>ince </a:t>
            </a:r>
            <a:r>
              <a:rPr lang="en-US" dirty="0" smtClean="0"/>
              <a:t>July </a:t>
            </a:r>
            <a:r>
              <a:rPr lang="en-US" dirty="0" smtClean="0"/>
              <a:t>2007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 smtClean="0"/>
              <a:t>closes on </a:t>
            </a:r>
            <a:r>
              <a:rPr lang="en-US" dirty="0" smtClean="0"/>
              <a:t>December </a:t>
            </a:r>
            <a:r>
              <a:rPr lang="en-US" dirty="0" smtClean="0"/>
              <a:t>2017.</a:t>
            </a:r>
          </a:p>
          <a:p>
            <a:r>
              <a:rPr lang="en-US" dirty="0" smtClean="0"/>
              <a:t>Originally launched in Fiji, Papua New Guinea and Solomon Islands as </a:t>
            </a:r>
            <a:r>
              <a:rPr lang="en-US" dirty="0" smtClean="0"/>
              <a:t>a  regional </a:t>
            </a:r>
            <a:r>
              <a:rPr lang="en-US" dirty="0" smtClean="0"/>
              <a:t>project.</a:t>
            </a:r>
          </a:p>
          <a:p>
            <a:r>
              <a:rPr lang="en-US" dirty="0" smtClean="0"/>
              <a:t>Restructured in 2014 to consolidate operations in Fiji. 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496DE-5B4F-4DDD-8806-FA4038ADCC7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81998" y="5609626"/>
            <a:ext cx="143661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800" dirty="0" smtClean="0"/>
              <a:t>Photos: Courtesy DoE, Fiji</a:t>
            </a:r>
            <a:endParaRPr lang="en-AU" sz="800" dirty="0"/>
          </a:p>
        </p:txBody>
      </p:sp>
    </p:spTree>
    <p:extLst>
      <p:ext uri="{BB962C8B-B14F-4D97-AF65-F5344CB8AC3E}">
        <p14:creationId xmlns:p14="http://schemas.microsoft.com/office/powerpoint/2010/main" val="373685328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458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SEFP – objectives and operation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8912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Objective:</a:t>
            </a:r>
            <a:r>
              <a:rPr lang="en-US" dirty="0" smtClean="0"/>
              <a:t> to increase </a:t>
            </a:r>
            <a:r>
              <a:rPr lang="en-US" dirty="0"/>
              <a:t>the adoption and use of renewable energy technologies </a:t>
            </a:r>
            <a:r>
              <a:rPr lang="en-US" dirty="0" smtClean="0"/>
              <a:t>and more efficient use of energy through incentives </a:t>
            </a:r>
            <a:r>
              <a:rPr lang="en-US" dirty="0"/>
              <a:t>to </a:t>
            </a:r>
            <a:r>
              <a:rPr lang="en-US" dirty="0" smtClean="0"/>
              <a:t>encourage lending by local </a:t>
            </a:r>
            <a:r>
              <a:rPr lang="en-US" dirty="0"/>
              <a:t>financial </a:t>
            </a:r>
            <a:r>
              <a:rPr lang="en-US" dirty="0" smtClean="0"/>
              <a:t>institutions (commercial banks).</a:t>
            </a:r>
          </a:p>
          <a:p>
            <a:r>
              <a:rPr lang="en-US" dirty="0" smtClean="0"/>
              <a:t>A US$5.2M Risk Sharing Facility (RSF) administered by the ANZ Bank (Fund Manager).</a:t>
            </a:r>
          </a:p>
          <a:p>
            <a:r>
              <a:rPr lang="en-US" dirty="0" smtClean="0"/>
              <a:t>$US2.5M Technical Assistance facility  through the Department of Energy, Fiji to promote and implement the SEFP – including resources studies, legal, regulatory, demos and other.</a:t>
            </a:r>
          </a:p>
          <a:p>
            <a:r>
              <a:rPr lang="en-US" dirty="0" smtClean="0"/>
              <a:t>ANZ </a:t>
            </a:r>
            <a:r>
              <a:rPr lang="en-US" dirty="0" smtClean="0"/>
              <a:t>Bank, </a:t>
            </a:r>
            <a:r>
              <a:rPr lang="en-US" dirty="0" smtClean="0"/>
              <a:t>Fiji Development Bank (FDB) and Home Finance Corporation (HFC) current </a:t>
            </a:r>
            <a:r>
              <a:rPr lang="en-US" dirty="0" smtClean="0"/>
              <a:t>Participating Financial Institutions </a:t>
            </a:r>
            <a:r>
              <a:rPr lang="en-US" dirty="0" smtClean="0"/>
              <a:t>(</a:t>
            </a:r>
            <a:r>
              <a:rPr lang="en-US" dirty="0"/>
              <a:t>L</a:t>
            </a:r>
            <a:r>
              <a:rPr lang="en-US" dirty="0" smtClean="0"/>
              <a:t>enders</a:t>
            </a:r>
            <a:r>
              <a:rPr lang="en-US" dirty="0" smtClean="0"/>
              <a:t>).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496DE-5B4F-4DDD-8806-FA4038ADCC7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50536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wb392699\Documents\Reference\World Bank Presentations\Resource material\Photos\SEFP\Wainimakutu Secondary School, Namosi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05000"/>
            <a:ext cx="3886200" cy="30797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458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SEFP – technology supported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87846"/>
            <a:ext cx="4648200" cy="4389120"/>
          </a:xfrm>
        </p:spPr>
        <p:txBody>
          <a:bodyPr>
            <a:normAutofit/>
          </a:bodyPr>
          <a:lstStyle/>
          <a:p>
            <a:r>
              <a:rPr lang="en-US" dirty="0" smtClean="0"/>
              <a:t>Solar photovoltaic.</a:t>
            </a:r>
          </a:p>
          <a:p>
            <a:r>
              <a:rPr lang="en-US" dirty="0" smtClean="0"/>
              <a:t>Pico hydro (small hydro systems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Coconut oil (new and switching) and associated </a:t>
            </a:r>
            <a:r>
              <a:rPr lang="en-US" dirty="0" smtClean="0"/>
              <a:t>equipment</a:t>
            </a:r>
            <a:endParaRPr lang="en-US" dirty="0" smtClean="0"/>
          </a:p>
          <a:p>
            <a:r>
              <a:rPr lang="en-US" dirty="0" smtClean="0"/>
              <a:t>Other renewable energy products e.g. solar hot </a:t>
            </a:r>
            <a:r>
              <a:rPr lang="en-US" dirty="0" smtClean="0"/>
              <a:t>water</a:t>
            </a:r>
            <a:endParaRPr lang="en-US" dirty="0" smtClean="0"/>
          </a:p>
          <a:p>
            <a:r>
              <a:rPr lang="en-US" dirty="0" smtClean="0"/>
              <a:t>Energy efficiency </a:t>
            </a:r>
            <a:r>
              <a:rPr lang="en-US" dirty="0" smtClean="0"/>
              <a:t>equipment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496DE-5B4F-4DDD-8806-FA4038ADCC7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81998" y="5609626"/>
            <a:ext cx="143661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800" dirty="0" smtClean="0"/>
              <a:t>Photos: Courtesy DoE, Fiji</a:t>
            </a:r>
            <a:endParaRPr lang="en-AU" sz="800" dirty="0"/>
          </a:p>
        </p:txBody>
      </p:sp>
    </p:spTree>
    <p:extLst>
      <p:ext uri="{BB962C8B-B14F-4D97-AF65-F5344CB8AC3E}">
        <p14:creationId xmlns:p14="http://schemas.microsoft.com/office/powerpoint/2010/main" val="102922980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458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SEFP – performance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89120"/>
          </a:xfrm>
        </p:spPr>
        <p:txBody>
          <a:bodyPr>
            <a:normAutofit/>
          </a:bodyPr>
          <a:lstStyle/>
          <a:p>
            <a:r>
              <a:rPr lang="en-US" dirty="0" smtClean="0"/>
              <a:t>US$21.5M </a:t>
            </a:r>
            <a:r>
              <a:rPr lang="en-US" dirty="0" smtClean="0"/>
              <a:t>in loans for renewable energy and energy efficiency equipment (over US$40M total investment)</a:t>
            </a:r>
          </a:p>
          <a:p>
            <a:r>
              <a:rPr lang="en-US" dirty="0" smtClean="0"/>
              <a:t>4.3MW </a:t>
            </a:r>
            <a:r>
              <a:rPr lang="en-US" dirty="0"/>
              <a:t>of renewable energy benefiting over 100,000 </a:t>
            </a:r>
            <a:r>
              <a:rPr lang="en-US" dirty="0" smtClean="0"/>
              <a:t>people and communities (+ 0.4MW energy efficiency)</a:t>
            </a:r>
            <a:endParaRPr lang="en-US" dirty="0"/>
          </a:p>
          <a:p>
            <a:r>
              <a:rPr lang="en-US" dirty="0" smtClean="0"/>
              <a:t>More than 13,500 units of &gt;10W solar units and over 31,000 units of &lt;10W solar units</a:t>
            </a:r>
          </a:p>
          <a:p>
            <a:r>
              <a:rPr lang="en-US" dirty="0" smtClean="0"/>
              <a:t>11 biofuel generators and 1 biofuel mill</a:t>
            </a:r>
          </a:p>
          <a:p>
            <a:r>
              <a:rPr lang="en-US" dirty="0" smtClean="0"/>
              <a:t>Around </a:t>
            </a:r>
            <a:r>
              <a:rPr lang="en-US" dirty="0"/>
              <a:t>FJ$1.5M in Technical Assistance since </a:t>
            </a:r>
            <a:r>
              <a:rPr lang="en-US" dirty="0" smtClean="0"/>
              <a:t>2007</a:t>
            </a:r>
            <a:r>
              <a:rPr lang="en-US" dirty="0" smtClean="0"/>
              <a:t>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496DE-5B4F-4DDD-8806-FA4038ADCC7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6416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458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SEFP – contribution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1815"/>
            <a:ext cx="4572000" cy="438912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Knowledge and capacity building </a:t>
            </a:r>
            <a:r>
              <a:rPr lang="en-US" dirty="0" smtClean="0"/>
              <a:t>- </a:t>
            </a:r>
            <a:r>
              <a:rPr lang="en-US" dirty="0" smtClean="0"/>
              <a:t>renewable </a:t>
            </a:r>
            <a:r>
              <a:rPr lang="en-US" dirty="0" smtClean="0"/>
              <a:t>energy and energy efficiency </a:t>
            </a:r>
            <a:r>
              <a:rPr lang="en-US" dirty="0" smtClean="0"/>
              <a:t>-   policies</a:t>
            </a:r>
            <a:r>
              <a:rPr lang="en-US" dirty="0" smtClean="0"/>
              <a:t>, regulation, technology, standards and </a:t>
            </a:r>
            <a:r>
              <a:rPr lang="en-US" dirty="0" smtClean="0"/>
              <a:t>financing</a:t>
            </a:r>
            <a:endParaRPr lang="en-US" dirty="0" smtClean="0"/>
          </a:p>
          <a:p>
            <a:r>
              <a:rPr lang="en-US" dirty="0" smtClean="0"/>
              <a:t>Community and user awareness on products, their applications and </a:t>
            </a:r>
            <a:r>
              <a:rPr lang="en-US" dirty="0" smtClean="0"/>
              <a:t>operations</a:t>
            </a:r>
            <a:endParaRPr lang="en-US" dirty="0" smtClean="0"/>
          </a:p>
          <a:p>
            <a:r>
              <a:rPr lang="en-US" dirty="0"/>
              <a:t>C</a:t>
            </a:r>
            <a:r>
              <a:rPr lang="en-US" dirty="0" smtClean="0"/>
              <a:t>ompetition </a:t>
            </a:r>
            <a:r>
              <a:rPr lang="en-US" dirty="0" smtClean="0"/>
              <a:t>in the supply of renewable energy and efficiency </a:t>
            </a:r>
            <a:r>
              <a:rPr lang="en-US" dirty="0" smtClean="0"/>
              <a:t>equipment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496DE-5B4F-4DDD-8806-FA4038ADCC7D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687" y="1905000"/>
            <a:ext cx="4174913" cy="3276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81998" y="5609626"/>
            <a:ext cx="143661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800" dirty="0" smtClean="0"/>
              <a:t>Photos: Courtesy DoE, Fiji</a:t>
            </a:r>
            <a:endParaRPr lang="en-AU" sz="800" dirty="0"/>
          </a:p>
        </p:txBody>
      </p:sp>
    </p:spTree>
    <p:extLst>
      <p:ext uri="{BB962C8B-B14F-4D97-AF65-F5344CB8AC3E}">
        <p14:creationId xmlns:p14="http://schemas.microsoft.com/office/powerpoint/2010/main" val="272074968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SEFP </a:t>
            </a:r>
            <a:r>
              <a:rPr lang="en-US" dirty="0"/>
              <a:t>L</a:t>
            </a:r>
            <a:r>
              <a:rPr lang="en-US" dirty="0" smtClean="0"/>
              <a:t>essons </a:t>
            </a:r>
            <a:r>
              <a:rPr lang="en-US" dirty="0" smtClean="0"/>
              <a:t>(</a:t>
            </a:r>
            <a:r>
              <a:rPr lang="en-US" dirty="0" smtClean="0"/>
              <a:t>criteria for success)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89120"/>
          </a:xfrm>
        </p:spPr>
        <p:txBody>
          <a:bodyPr>
            <a:normAutofit/>
          </a:bodyPr>
          <a:lstStyle/>
          <a:p>
            <a:r>
              <a:rPr lang="en-AU" dirty="0" smtClean="0"/>
              <a:t>Strong capacity in Implementing Agency</a:t>
            </a:r>
          </a:p>
          <a:p>
            <a:r>
              <a:rPr lang="en-AU" dirty="0"/>
              <a:t>S</a:t>
            </a:r>
            <a:r>
              <a:rPr lang="en-AU" dirty="0" smtClean="0"/>
              <a:t>upportive </a:t>
            </a:r>
            <a:r>
              <a:rPr lang="en-AU" dirty="0"/>
              <a:t>policy, legal and regulatory </a:t>
            </a:r>
            <a:r>
              <a:rPr lang="en-AU" dirty="0" smtClean="0"/>
              <a:t>framework</a:t>
            </a:r>
            <a:r>
              <a:rPr lang="en-AU" dirty="0"/>
              <a:t> </a:t>
            </a:r>
            <a:r>
              <a:rPr lang="en-AU" dirty="0" smtClean="0"/>
              <a:t>e.g. Reserve Bank of Fiji policy to hold % of portfolio in RE</a:t>
            </a:r>
          </a:p>
          <a:p>
            <a:r>
              <a:rPr lang="en-AU" dirty="0" smtClean="0"/>
              <a:t>Lending to both suppliers and end-users (investors</a:t>
            </a:r>
            <a:r>
              <a:rPr lang="en-AU" dirty="0" smtClean="0"/>
              <a:t>) – for working capital and financing</a:t>
            </a:r>
            <a:endParaRPr lang="en-AU" dirty="0" smtClean="0"/>
          </a:p>
          <a:p>
            <a:r>
              <a:rPr lang="en-AU" dirty="0" smtClean="0"/>
              <a:t>Competition amongst lenders/commercial banks</a:t>
            </a:r>
          </a:p>
          <a:p>
            <a:r>
              <a:rPr lang="en-AU" dirty="0" smtClean="0"/>
              <a:t>Need to address individuals access to finance – constraints = credit history and seasonable incomes</a:t>
            </a:r>
          </a:p>
          <a:p>
            <a:endParaRPr lang="en-AU" dirty="0" smtClean="0"/>
          </a:p>
          <a:p>
            <a:endParaRPr lang="en-AU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496DE-5B4F-4DDD-8806-FA4038ADCC7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17716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3413</TotalTime>
  <Words>634</Words>
  <Application>Microsoft Office PowerPoint</Application>
  <PresentationFormat>On-screen Show (4:3)</PresentationFormat>
  <Paragraphs>81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Constantia</vt:lpstr>
      <vt:lpstr>Wingdings 2</vt:lpstr>
      <vt:lpstr>Flow</vt:lpstr>
      <vt:lpstr>      Beyond Traditional Way of Financing Sustainable Energy Financing Project – a case study  </vt:lpstr>
      <vt:lpstr>Benefits of a risk sharing facility</vt:lpstr>
      <vt:lpstr>Sustainable Energy Financing Project A case study</vt:lpstr>
      <vt:lpstr>Sustainable Energy Financing Project</vt:lpstr>
      <vt:lpstr>SEFP – objectives and operation</vt:lpstr>
      <vt:lpstr>SEFP – technology supported</vt:lpstr>
      <vt:lpstr>SEFP – performance</vt:lpstr>
      <vt:lpstr>SEFP – contribution</vt:lpstr>
      <vt:lpstr>SEFP Lessons (criteria for success)</vt:lpstr>
      <vt:lpstr>Mid Term Review</vt:lpstr>
      <vt:lpstr>SEFP – options for future</vt:lpstr>
      <vt:lpstr>Thank you</vt:lpstr>
    </vt:vector>
  </TitlesOfParts>
  <Company>The World Bank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Vanuatu Energy Roadmap sharing experiences on development of an energy roadmap</dc:title>
  <dc:creator>Kamlesh Khelawan</dc:creator>
  <cp:lastModifiedBy>Kamleshwar Khelawan</cp:lastModifiedBy>
  <cp:revision>525</cp:revision>
  <dcterms:created xsi:type="dcterms:W3CDTF">2011-10-05T01:32:11Z</dcterms:created>
  <dcterms:modified xsi:type="dcterms:W3CDTF">2016-12-02T18:06:29Z</dcterms:modified>
</cp:coreProperties>
</file>