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83" r:id="rId3"/>
    <p:sldId id="285" r:id="rId4"/>
    <p:sldId id="286" r:id="rId5"/>
    <p:sldId id="291" r:id="rId6"/>
    <p:sldId id="295" r:id="rId7"/>
    <p:sldId id="294" r:id="rId8"/>
    <p:sldId id="299" r:id="rId9"/>
    <p:sldId id="300" r:id="rId10"/>
    <p:sldId id="301" r:id="rId11"/>
    <p:sldId id="302" r:id="rId12"/>
    <p:sldId id="298" r:id="rId13"/>
    <p:sldId id="296" r:id="rId14"/>
    <p:sldId id="275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licy unit 9" initials="PU 9" lastIdx="6" clrIdx="0">
    <p:extLst>
      <p:ext uri="{19B8F6BF-5375-455C-9EA6-DF929625EA0E}">
        <p15:presenceInfo xmlns:p15="http://schemas.microsoft.com/office/powerpoint/2012/main" userId="Policy unit 9" providerId="None"/>
      </p:ext>
    </p:extLst>
  </p:cmAuthor>
  <p:cmAuthor id="2" name="Policy unit 6" initials="PU6" lastIdx="1" clrIdx="1">
    <p:extLst>
      <p:ext uri="{19B8F6BF-5375-455C-9EA6-DF929625EA0E}">
        <p15:presenceInfo xmlns:p15="http://schemas.microsoft.com/office/powerpoint/2012/main" userId="Policy unit 6" providerId="None"/>
      </p:ext>
    </p:extLst>
  </p:cmAuthor>
  <p:cmAuthor id="3" name="Policy Unit 4" initials="CG" lastIdx="2" clrIdx="2">
    <p:extLst>
      <p:ext uri="{19B8F6BF-5375-455C-9EA6-DF929625EA0E}">
        <p15:presenceInfo xmlns:p15="http://schemas.microsoft.com/office/powerpoint/2012/main" userId="Policy Unit 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AC3"/>
    <a:srgbClr val="DAAAD4"/>
    <a:srgbClr val="C2C2C2"/>
    <a:srgbClr val="00A5D6"/>
    <a:srgbClr val="FF9452"/>
    <a:srgbClr val="ED7D31"/>
    <a:srgbClr val="FFB180"/>
    <a:srgbClr val="087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0712" autoAdjust="0"/>
  </p:normalViewPr>
  <p:slideViewPr>
    <p:cSldViewPr snapToGrid="0">
      <p:cViewPr>
        <p:scale>
          <a:sx n="118" d="100"/>
          <a:sy n="118" d="100"/>
        </p:scale>
        <p:origin x="8" y="-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5-30T12:14:46.515" idx="1">
    <p:pos x="5470" y="4008"/>
    <p:text/>
    <p:extLst>
      <p:ext uri="{C676402C-5697-4E1C-873F-D02D1690AC5C}">
        <p15:threadingInfo xmlns:p15="http://schemas.microsoft.com/office/powerpoint/2012/main" timeZoneBias="-240"/>
      </p:ext>
    </p:extLst>
  </p:cm>
  <p:cm authorId="3" dt="2018-05-30T12:14:47.730" idx="2">
    <p:pos x="10" y="10"/>
    <p:text>this is compared 2050 ref to 2050 remap. not to today's 30 million.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8FF64-69A9-458D-83EC-05CCF1F3BA67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BC13E2D-B024-458C-ABE6-4B8130F6B9C5}">
      <dgm:prSet phldrT="[Text]"/>
      <dgm:spPr/>
      <dgm:t>
        <a:bodyPr/>
        <a:lstStyle/>
        <a:p>
          <a:pPr algn="l">
            <a:buFont typeface="Wingdings" pitchFamily="2" charset="2"/>
            <a:buChar char="v"/>
          </a:pPr>
          <a:r>
            <a:rPr lang="en-US" b="1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Examine skills and occupational profiles in rising and declining industries </a:t>
          </a:r>
          <a:endParaRPr lang="en-US" dirty="0">
            <a:solidFill>
              <a:schemeClr val="tx1"/>
            </a:solidFill>
          </a:endParaRPr>
        </a:p>
      </dgm:t>
    </dgm:pt>
    <dgm:pt modelId="{4483266E-AA5E-4862-886B-BC46D1E59FB7}" type="parTrans" cxnId="{45875EF6-897B-447B-8223-27FB850429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69814E-C51F-4BA3-B0E3-9C743CA029A5}" type="sibTrans" cxnId="{45875EF6-897B-447B-8223-27FB850429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2B62A5-902E-4A3B-B23B-AC0E7CD6A141}">
      <dgm:prSet phldrT="[Text]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b="1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Assess the need for reskilling and establish retraining </a:t>
          </a:r>
          <a:r>
            <a:rPr lang="en-US" b="1" dirty="0" err="1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programmes</a:t>
          </a:r>
          <a:endParaRPr lang="en-US" dirty="0">
            <a:solidFill>
              <a:schemeClr val="tx1"/>
            </a:solidFill>
          </a:endParaRPr>
        </a:p>
      </dgm:t>
    </dgm:pt>
    <dgm:pt modelId="{A3786521-E31C-451D-BCAA-058159B62F8D}" type="parTrans" cxnId="{453558FB-E267-4B80-9F5F-E5820261D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2B7352-63F1-4255-9F6E-51E71987380B}" type="sibTrans" cxnId="{453558FB-E267-4B80-9F5F-E5820261D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AADB8A-609F-4145-B524-E073E7A7E015}">
      <dgm:prSet phldrT="[Text]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altLang="zh-CN" b="1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Strengthen social protection measures (unemployment insurance, early retirement…) </a:t>
          </a:r>
          <a:endParaRPr lang="en-US" dirty="0">
            <a:solidFill>
              <a:schemeClr val="tx1"/>
            </a:solidFill>
          </a:endParaRPr>
        </a:p>
      </dgm:t>
    </dgm:pt>
    <dgm:pt modelId="{C4E390DA-4576-4BE2-96ED-0346B3D7FE23}" type="parTrans" cxnId="{C817695F-EC63-4035-A44A-584C79A586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EFACFB-1D8B-4073-B70A-A29D7B792C0D}" type="sibTrans" cxnId="{C817695F-EC63-4035-A44A-584C79A586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AFC2C5-3CC0-4483-AE3E-39A5456BC824}">
      <dgm:prSet/>
      <dgm:spPr/>
      <dgm:t>
        <a:bodyPr/>
        <a:lstStyle/>
        <a:p>
          <a:r>
            <a:rPr lang="en-US" altLang="zh-CN" b="1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Offer relocation assistance to bridge any mismatch between where jobs are lost and gained</a:t>
          </a:r>
          <a:endParaRPr lang="en-US" altLang="zh-CN" b="1" dirty="0">
            <a:solidFill>
              <a:schemeClr val="tx1"/>
            </a:solidFill>
          </a:endParaRPr>
        </a:p>
      </dgm:t>
    </dgm:pt>
    <dgm:pt modelId="{E83354B1-CDD8-44B8-8EE7-A35BA7B25320}" type="parTrans" cxnId="{8C319110-B307-44A6-ACFA-35B915968A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17BA8E-3525-4253-8E93-C48068A8B618}" type="sibTrans" cxnId="{8C319110-B307-44A6-ACFA-35B915968A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7005CE-668E-4EFF-95E9-90A3CAB53C16}">
      <dgm:prSet/>
      <dgm:spPr/>
      <dgm:t>
        <a:bodyPr/>
        <a:lstStyle/>
        <a:p>
          <a:r>
            <a:rPr lang="en-US" altLang="zh-CN" b="1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Support technology development and business incubation as part of economic diversification </a:t>
          </a:r>
          <a:endParaRPr lang="en-US" altLang="zh-CN" b="1" dirty="0">
            <a:solidFill>
              <a:schemeClr val="tx1"/>
            </a:solidFill>
            <a:ea typeface="+mj-ea"/>
            <a:cs typeface="+mj-cs"/>
          </a:endParaRPr>
        </a:p>
      </dgm:t>
    </dgm:pt>
    <dgm:pt modelId="{5A1A7D7C-997F-4410-8328-8A253C711D47}" type="parTrans" cxnId="{A389FE1D-7A96-444F-9BE0-FE36EBEF1A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5059FA-CF53-4066-B917-8772CDB41F9C}" type="sibTrans" cxnId="{A389FE1D-7A96-444F-9BE0-FE36EBEF1A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4F45E1-9399-4878-8091-8FD203B83763}" type="pres">
      <dgm:prSet presAssocID="{3048FF64-69A9-458D-83EC-05CCF1F3BA67}" presName="Name0" presStyleCnt="0">
        <dgm:presLayoutVars>
          <dgm:chMax val="7"/>
          <dgm:chPref val="7"/>
          <dgm:dir/>
        </dgm:presLayoutVars>
      </dgm:prSet>
      <dgm:spPr/>
    </dgm:pt>
    <dgm:pt modelId="{7779EC22-599C-40F0-930D-C6068830ED45}" type="pres">
      <dgm:prSet presAssocID="{3048FF64-69A9-458D-83EC-05CCF1F3BA67}" presName="Name1" presStyleCnt="0"/>
      <dgm:spPr/>
    </dgm:pt>
    <dgm:pt modelId="{3180BB42-9F4E-48D5-8F82-07EEE8DD575C}" type="pres">
      <dgm:prSet presAssocID="{3048FF64-69A9-458D-83EC-05CCF1F3BA67}" presName="cycle" presStyleCnt="0"/>
      <dgm:spPr/>
    </dgm:pt>
    <dgm:pt modelId="{65B43498-FD57-497B-9526-9509A770025B}" type="pres">
      <dgm:prSet presAssocID="{3048FF64-69A9-458D-83EC-05CCF1F3BA67}" presName="srcNode" presStyleLbl="node1" presStyleIdx="0" presStyleCnt="5"/>
      <dgm:spPr/>
    </dgm:pt>
    <dgm:pt modelId="{8AF7D4A7-9408-43E5-B4AA-0C6D7AAD3800}" type="pres">
      <dgm:prSet presAssocID="{3048FF64-69A9-458D-83EC-05CCF1F3BA67}" presName="conn" presStyleLbl="parChTrans1D2" presStyleIdx="0" presStyleCnt="1" custLinFactNeighborX="-3676" custLinFactNeighborY="1736"/>
      <dgm:spPr/>
    </dgm:pt>
    <dgm:pt modelId="{438A309A-8D6C-4D60-847A-C93B46211F3D}" type="pres">
      <dgm:prSet presAssocID="{3048FF64-69A9-458D-83EC-05CCF1F3BA67}" presName="extraNode" presStyleLbl="node1" presStyleIdx="0" presStyleCnt="5"/>
      <dgm:spPr/>
    </dgm:pt>
    <dgm:pt modelId="{25A8C846-EC91-4CB0-82F0-2E4B8313DF4D}" type="pres">
      <dgm:prSet presAssocID="{3048FF64-69A9-458D-83EC-05CCF1F3BA67}" presName="dstNode" presStyleLbl="node1" presStyleIdx="0" presStyleCnt="5"/>
      <dgm:spPr/>
    </dgm:pt>
    <dgm:pt modelId="{010AB224-B5F8-464D-A931-0CF21031ABB2}" type="pres">
      <dgm:prSet presAssocID="{3BC13E2D-B024-458C-ABE6-4B8130F6B9C5}" presName="text_1" presStyleLbl="node1" presStyleIdx="0" presStyleCnt="5">
        <dgm:presLayoutVars>
          <dgm:bulletEnabled val="1"/>
        </dgm:presLayoutVars>
      </dgm:prSet>
      <dgm:spPr/>
    </dgm:pt>
    <dgm:pt modelId="{6BE3F7EA-7048-49AC-96E5-123CDBF20FCD}" type="pres">
      <dgm:prSet presAssocID="{3BC13E2D-B024-458C-ABE6-4B8130F6B9C5}" presName="accent_1" presStyleCnt="0"/>
      <dgm:spPr/>
    </dgm:pt>
    <dgm:pt modelId="{69D02255-8EF4-4084-B77E-02754F01C6AF}" type="pres">
      <dgm:prSet presAssocID="{3BC13E2D-B024-458C-ABE6-4B8130F6B9C5}" presName="accentRepeatNode" presStyleLbl="solidFgAcc1" presStyleIdx="0" presStyleCnt="5"/>
      <dgm:spPr>
        <a:noFill/>
        <a:ln>
          <a:noFill/>
        </a:ln>
      </dgm:spPr>
    </dgm:pt>
    <dgm:pt modelId="{8220B2A4-A061-4387-A242-CCD54564B8CE}" type="pres">
      <dgm:prSet presAssocID="{BE2B62A5-902E-4A3B-B23B-AC0E7CD6A141}" presName="text_2" presStyleLbl="node1" presStyleIdx="1" presStyleCnt="5">
        <dgm:presLayoutVars>
          <dgm:bulletEnabled val="1"/>
        </dgm:presLayoutVars>
      </dgm:prSet>
      <dgm:spPr/>
    </dgm:pt>
    <dgm:pt modelId="{786D2AF6-3DBD-4A45-B365-1C8742541A72}" type="pres">
      <dgm:prSet presAssocID="{BE2B62A5-902E-4A3B-B23B-AC0E7CD6A141}" presName="accent_2" presStyleCnt="0"/>
      <dgm:spPr/>
    </dgm:pt>
    <dgm:pt modelId="{0A19B278-F0C8-4022-A690-59239BD59171}" type="pres">
      <dgm:prSet presAssocID="{BE2B62A5-902E-4A3B-B23B-AC0E7CD6A141}" presName="accentRepeatNode" presStyleLbl="solidFgAcc1" presStyleIdx="1" presStyleCnt="5"/>
      <dgm:spPr>
        <a:noFill/>
        <a:ln>
          <a:noFill/>
        </a:ln>
      </dgm:spPr>
    </dgm:pt>
    <dgm:pt modelId="{7EB60503-7A71-48B5-ABE3-A837518558C9}" type="pres">
      <dgm:prSet presAssocID="{7CAFC2C5-3CC0-4483-AE3E-39A5456BC824}" presName="text_3" presStyleLbl="node1" presStyleIdx="2" presStyleCnt="5" custLinFactNeighborX="298" custLinFactNeighborY="15256">
        <dgm:presLayoutVars>
          <dgm:bulletEnabled val="1"/>
        </dgm:presLayoutVars>
      </dgm:prSet>
      <dgm:spPr/>
    </dgm:pt>
    <dgm:pt modelId="{BC9EAF2D-9C90-455F-800D-D75A854ED514}" type="pres">
      <dgm:prSet presAssocID="{7CAFC2C5-3CC0-4483-AE3E-39A5456BC824}" presName="accent_3" presStyleCnt="0"/>
      <dgm:spPr/>
    </dgm:pt>
    <dgm:pt modelId="{88CC4D33-866E-4CC7-9384-6EB305903801}" type="pres">
      <dgm:prSet presAssocID="{7CAFC2C5-3CC0-4483-AE3E-39A5456BC824}" presName="accentRepeatNode" presStyleLbl="solidFgAcc1" presStyleIdx="2" presStyleCnt="5"/>
      <dgm:spPr>
        <a:noFill/>
        <a:ln>
          <a:noFill/>
        </a:ln>
      </dgm:spPr>
    </dgm:pt>
    <dgm:pt modelId="{9928D6D3-4E7B-4181-B0FD-977F5D12216D}" type="pres">
      <dgm:prSet presAssocID="{E87005CE-668E-4EFF-95E9-90A3CAB53C16}" presName="text_4" presStyleLbl="node1" presStyleIdx="3" presStyleCnt="5" custLinFactNeighborX="221" custLinFactNeighborY="28165">
        <dgm:presLayoutVars>
          <dgm:bulletEnabled val="1"/>
        </dgm:presLayoutVars>
      </dgm:prSet>
      <dgm:spPr/>
    </dgm:pt>
    <dgm:pt modelId="{042165FE-D394-4617-90E4-2D0F3B277837}" type="pres">
      <dgm:prSet presAssocID="{E87005CE-668E-4EFF-95E9-90A3CAB53C16}" presName="accent_4" presStyleCnt="0"/>
      <dgm:spPr/>
    </dgm:pt>
    <dgm:pt modelId="{EB91C1D4-7E45-4F54-9C44-C33A0307AB96}" type="pres">
      <dgm:prSet presAssocID="{E87005CE-668E-4EFF-95E9-90A3CAB53C16}" presName="accentRepeatNode" presStyleLbl="solidFgAcc1" presStyleIdx="3" presStyleCnt="5"/>
      <dgm:spPr>
        <a:noFill/>
        <a:ln>
          <a:noFill/>
        </a:ln>
      </dgm:spPr>
    </dgm:pt>
    <dgm:pt modelId="{917B870A-B2B5-4977-9EF1-64B0D019D536}" type="pres">
      <dgm:prSet presAssocID="{F2AADB8A-609F-4145-B524-E073E7A7E015}" presName="text_5" presStyleLbl="node1" presStyleIdx="4" presStyleCnt="5" custLinFactNeighborX="261" custLinFactNeighborY="50462">
        <dgm:presLayoutVars>
          <dgm:bulletEnabled val="1"/>
        </dgm:presLayoutVars>
      </dgm:prSet>
      <dgm:spPr/>
    </dgm:pt>
    <dgm:pt modelId="{FC567A33-6409-4579-A8A5-5E5EAF1C9407}" type="pres">
      <dgm:prSet presAssocID="{F2AADB8A-609F-4145-B524-E073E7A7E015}" presName="accent_5" presStyleCnt="0"/>
      <dgm:spPr/>
    </dgm:pt>
    <dgm:pt modelId="{1C0FC92E-08AA-4930-8ED2-5E1EB967C89D}" type="pres">
      <dgm:prSet presAssocID="{F2AADB8A-609F-4145-B524-E073E7A7E015}" presName="accentRepeatNode" presStyleLbl="solidFgAcc1" presStyleIdx="4" presStyleCnt="5"/>
      <dgm:spPr>
        <a:noFill/>
        <a:ln>
          <a:noFill/>
        </a:ln>
      </dgm:spPr>
    </dgm:pt>
  </dgm:ptLst>
  <dgm:cxnLst>
    <dgm:cxn modelId="{8C319110-B307-44A6-ACFA-35B915968AE2}" srcId="{3048FF64-69A9-458D-83EC-05CCF1F3BA67}" destId="{7CAFC2C5-3CC0-4483-AE3E-39A5456BC824}" srcOrd="2" destOrd="0" parTransId="{E83354B1-CDD8-44B8-8EE7-A35BA7B25320}" sibTransId="{2D17BA8E-3525-4253-8E93-C48068A8B618}"/>
    <dgm:cxn modelId="{1820791D-D2B8-4F95-A2D4-5A3336B09704}" type="presOf" srcId="{8569814E-C51F-4BA3-B0E3-9C743CA029A5}" destId="{8AF7D4A7-9408-43E5-B4AA-0C6D7AAD3800}" srcOrd="0" destOrd="0" presId="urn:microsoft.com/office/officeart/2008/layout/VerticalCurvedList"/>
    <dgm:cxn modelId="{A389FE1D-7A96-444F-9BE0-FE36EBEF1A61}" srcId="{3048FF64-69A9-458D-83EC-05CCF1F3BA67}" destId="{E87005CE-668E-4EFF-95E9-90A3CAB53C16}" srcOrd="3" destOrd="0" parTransId="{5A1A7D7C-997F-4410-8328-8A253C711D47}" sibTransId="{555059FA-CF53-4066-B917-8772CDB41F9C}"/>
    <dgm:cxn modelId="{1A8E8129-9B88-4AC6-B35A-0A8C8A7E36D5}" type="presOf" srcId="{E87005CE-668E-4EFF-95E9-90A3CAB53C16}" destId="{9928D6D3-4E7B-4181-B0FD-977F5D12216D}" srcOrd="0" destOrd="0" presId="urn:microsoft.com/office/officeart/2008/layout/VerticalCurvedList"/>
    <dgm:cxn modelId="{C817695F-EC63-4035-A44A-584C79A586DC}" srcId="{3048FF64-69A9-458D-83EC-05CCF1F3BA67}" destId="{F2AADB8A-609F-4145-B524-E073E7A7E015}" srcOrd="4" destOrd="0" parTransId="{C4E390DA-4576-4BE2-96ED-0346B3D7FE23}" sibTransId="{A9EFACFB-1D8B-4073-B70A-A29D7B792C0D}"/>
    <dgm:cxn modelId="{C2B8E993-E75A-404B-A3FA-6FA73905AB61}" type="presOf" srcId="{3048FF64-69A9-458D-83EC-05CCF1F3BA67}" destId="{D74F45E1-9399-4878-8091-8FD203B83763}" srcOrd="0" destOrd="0" presId="urn:microsoft.com/office/officeart/2008/layout/VerticalCurvedList"/>
    <dgm:cxn modelId="{65B887A0-AD28-4EBF-8F4E-631445372AB9}" type="presOf" srcId="{BE2B62A5-902E-4A3B-B23B-AC0E7CD6A141}" destId="{8220B2A4-A061-4387-A242-CCD54564B8CE}" srcOrd="0" destOrd="0" presId="urn:microsoft.com/office/officeart/2008/layout/VerticalCurvedList"/>
    <dgm:cxn modelId="{42CCAEA0-42E3-4334-83DC-897A2E65BD5D}" type="presOf" srcId="{3BC13E2D-B024-458C-ABE6-4B8130F6B9C5}" destId="{010AB224-B5F8-464D-A931-0CF21031ABB2}" srcOrd="0" destOrd="0" presId="urn:microsoft.com/office/officeart/2008/layout/VerticalCurvedList"/>
    <dgm:cxn modelId="{1123B1CB-AECE-46F0-9099-BF5C126F6036}" type="presOf" srcId="{F2AADB8A-609F-4145-B524-E073E7A7E015}" destId="{917B870A-B2B5-4977-9EF1-64B0D019D536}" srcOrd="0" destOrd="0" presId="urn:microsoft.com/office/officeart/2008/layout/VerticalCurvedList"/>
    <dgm:cxn modelId="{301476DB-7116-4123-A476-18D7CA909766}" type="presOf" srcId="{7CAFC2C5-3CC0-4483-AE3E-39A5456BC824}" destId="{7EB60503-7A71-48B5-ABE3-A837518558C9}" srcOrd="0" destOrd="0" presId="urn:microsoft.com/office/officeart/2008/layout/VerticalCurvedList"/>
    <dgm:cxn modelId="{45875EF6-897B-447B-8223-27FB85042954}" srcId="{3048FF64-69A9-458D-83EC-05CCF1F3BA67}" destId="{3BC13E2D-B024-458C-ABE6-4B8130F6B9C5}" srcOrd="0" destOrd="0" parTransId="{4483266E-AA5E-4862-886B-BC46D1E59FB7}" sibTransId="{8569814E-C51F-4BA3-B0E3-9C743CA029A5}"/>
    <dgm:cxn modelId="{453558FB-E267-4B80-9F5F-E5820261D7FF}" srcId="{3048FF64-69A9-458D-83EC-05CCF1F3BA67}" destId="{BE2B62A5-902E-4A3B-B23B-AC0E7CD6A141}" srcOrd="1" destOrd="0" parTransId="{A3786521-E31C-451D-BCAA-058159B62F8D}" sibTransId="{812B7352-63F1-4255-9F6E-51E71987380B}"/>
    <dgm:cxn modelId="{029C3892-E6E1-422A-8128-3C96943E3E4A}" type="presParOf" srcId="{D74F45E1-9399-4878-8091-8FD203B83763}" destId="{7779EC22-599C-40F0-930D-C6068830ED45}" srcOrd="0" destOrd="0" presId="urn:microsoft.com/office/officeart/2008/layout/VerticalCurvedList"/>
    <dgm:cxn modelId="{57C549B0-A879-44C4-B166-35D7811780C6}" type="presParOf" srcId="{7779EC22-599C-40F0-930D-C6068830ED45}" destId="{3180BB42-9F4E-48D5-8F82-07EEE8DD575C}" srcOrd="0" destOrd="0" presId="urn:microsoft.com/office/officeart/2008/layout/VerticalCurvedList"/>
    <dgm:cxn modelId="{B620BAAB-C057-4707-9377-9E6672AED24D}" type="presParOf" srcId="{3180BB42-9F4E-48D5-8F82-07EEE8DD575C}" destId="{65B43498-FD57-497B-9526-9509A770025B}" srcOrd="0" destOrd="0" presId="urn:microsoft.com/office/officeart/2008/layout/VerticalCurvedList"/>
    <dgm:cxn modelId="{2F1791F7-1108-4287-85FF-34ED03CCE880}" type="presParOf" srcId="{3180BB42-9F4E-48D5-8F82-07EEE8DD575C}" destId="{8AF7D4A7-9408-43E5-B4AA-0C6D7AAD3800}" srcOrd="1" destOrd="0" presId="urn:microsoft.com/office/officeart/2008/layout/VerticalCurvedList"/>
    <dgm:cxn modelId="{8D7F1101-56E0-46AA-B4B4-0FFB26596C0B}" type="presParOf" srcId="{3180BB42-9F4E-48D5-8F82-07EEE8DD575C}" destId="{438A309A-8D6C-4D60-847A-C93B46211F3D}" srcOrd="2" destOrd="0" presId="urn:microsoft.com/office/officeart/2008/layout/VerticalCurvedList"/>
    <dgm:cxn modelId="{0393AB72-12AC-46FA-8B45-3D8A75A74662}" type="presParOf" srcId="{3180BB42-9F4E-48D5-8F82-07EEE8DD575C}" destId="{25A8C846-EC91-4CB0-82F0-2E4B8313DF4D}" srcOrd="3" destOrd="0" presId="urn:microsoft.com/office/officeart/2008/layout/VerticalCurvedList"/>
    <dgm:cxn modelId="{E5093CA9-F8CE-49B8-A58D-34AB1F80804F}" type="presParOf" srcId="{7779EC22-599C-40F0-930D-C6068830ED45}" destId="{010AB224-B5F8-464D-A931-0CF21031ABB2}" srcOrd="1" destOrd="0" presId="urn:microsoft.com/office/officeart/2008/layout/VerticalCurvedList"/>
    <dgm:cxn modelId="{3AA0D9BB-C32D-4104-ACE7-BBEC6D048130}" type="presParOf" srcId="{7779EC22-599C-40F0-930D-C6068830ED45}" destId="{6BE3F7EA-7048-49AC-96E5-123CDBF20FCD}" srcOrd="2" destOrd="0" presId="urn:microsoft.com/office/officeart/2008/layout/VerticalCurvedList"/>
    <dgm:cxn modelId="{509A60BC-439F-4C94-8757-6FBCC8EFFEF8}" type="presParOf" srcId="{6BE3F7EA-7048-49AC-96E5-123CDBF20FCD}" destId="{69D02255-8EF4-4084-B77E-02754F01C6AF}" srcOrd="0" destOrd="0" presId="urn:microsoft.com/office/officeart/2008/layout/VerticalCurvedList"/>
    <dgm:cxn modelId="{8D93C58D-ADFE-409A-9FCD-7C76E6F747D9}" type="presParOf" srcId="{7779EC22-599C-40F0-930D-C6068830ED45}" destId="{8220B2A4-A061-4387-A242-CCD54564B8CE}" srcOrd="3" destOrd="0" presId="urn:microsoft.com/office/officeart/2008/layout/VerticalCurvedList"/>
    <dgm:cxn modelId="{276B579B-F313-437D-9A6C-999EC0F30D45}" type="presParOf" srcId="{7779EC22-599C-40F0-930D-C6068830ED45}" destId="{786D2AF6-3DBD-4A45-B365-1C8742541A72}" srcOrd="4" destOrd="0" presId="urn:microsoft.com/office/officeart/2008/layout/VerticalCurvedList"/>
    <dgm:cxn modelId="{F57DF5FD-7AAF-4712-AFE8-26D163550BFB}" type="presParOf" srcId="{786D2AF6-3DBD-4A45-B365-1C8742541A72}" destId="{0A19B278-F0C8-4022-A690-59239BD59171}" srcOrd="0" destOrd="0" presId="urn:microsoft.com/office/officeart/2008/layout/VerticalCurvedList"/>
    <dgm:cxn modelId="{B931137F-8557-4A03-9B06-A02F67CFCD98}" type="presParOf" srcId="{7779EC22-599C-40F0-930D-C6068830ED45}" destId="{7EB60503-7A71-48B5-ABE3-A837518558C9}" srcOrd="5" destOrd="0" presId="urn:microsoft.com/office/officeart/2008/layout/VerticalCurvedList"/>
    <dgm:cxn modelId="{377D78A7-D3D1-451B-B3B8-ACB58FF30CFD}" type="presParOf" srcId="{7779EC22-599C-40F0-930D-C6068830ED45}" destId="{BC9EAF2D-9C90-455F-800D-D75A854ED514}" srcOrd="6" destOrd="0" presId="urn:microsoft.com/office/officeart/2008/layout/VerticalCurvedList"/>
    <dgm:cxn modelId="{CFB70730-1C63-4029-99AA-239EB0755AF5}" type="presParOf" srcId="{BC9EAF2D-9C90-455F-800D-D75A854ED514}" destId="{88CC4D33-866E-4CC7-9384-6EB305903801}" srcOrd="0" destOrd="0" presId="urn:microsoft.com/office/officeart/2008/layout/VerticalCurvedList"/>
    <dgm:cxn modelId="{2FECB66F-6F29-443E-8173-F205519A34CE}" type="presParOf" srcId="{7779EC22-599C-40F0-930D-C6068830ED45}" destId="{9928D6D3-4E7B-4181-B0FD-977F5D12216D}" srcOrd="7" destOrd="0" presId="urn:microsoft.com/office/officeart/2008/layout/VerticalCurvedList"/>
    <dgm:cxn modelId="{9333A794-E504-411F-8D6B-CF1ECED7E488}" type="presParOf" srcId="{7779EC22-599C-40F0-930D-C6068830ED45}" destId="{042165FE-D394-4617-90E4-2D0F3B277837}" srcOrd="8" destOrd="0" presId="urn:microsoft.com/office/officeart/2008/layout/VerticalCurvedList"/>
    <dgm:cxn modelId="{20CB177B-1F18-4FA1-B6A9-DB922B228CA1}" type="presParOf" srcId="{042165FE-D394-4617-90E4-2D0F3B277837}" destId="{EB91C1D4-7E45-4F54-9C44-C33A0307AB96}" srcOrd="0" destOrd="0" presId="urn:microsoft.com/office/officeart/2008/layout/VerticalCurvedList"/>
    <dgm:cxn modelId="{E0FFC995-D451-474B-A54D-3A7FBBE685D0}" type="presParOf" srcId="{7779EC22-599C-40F0-930D-C6068830ED45}" destId="{917B870A-B2B5-4977-9EF1-64B0D019D536}" srcOrd="9" destOrd="0" presId="urn:microsoft.com/office/officeart/2008/layout/VerticalCurvedList"/>
    <dgm:cxn modelId="{A8D7B0E3-5CA5-4DE5-9B2C-9F2FAB394417}" type="presParOf" srcId="{7779EC22-599C-40F0-930D-C6068830ED45}" destId="{FC567A33-6409-4579-A8A5-5E5EAF1C9407}" srcOrd="10" destOrd="0" presId="urn:microsoft.com/office/officeart/2008/layout/VerticalCurvedList"/>
    <dgm:cxn modelId="{C71F99BB-96B1-4864-85B7-C28F8EFEEC9F}" type="presParOf" srcId="{FC567A33-6409-4579-A8A5-5E5EAF1C9407}" destId="{1C0FC92E-08AA-4930-8ED2-5E1EB967C8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48FF64-69A9-458D-83EC-05CCF1F3BA67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BC13E2D-B024-458C-ABE6-4B8130F6B9C5}">
      <dgm:prSet phldrT="[Text]"/>
      <dgm:spPr/>
      <dgm:t>
        <a:bodyPr/>
        <a:lstStyle/>
        <a:p>
          <a:pPr algn="l">
            <a:buFont typeface="Wingdings" pitchFamily="2" charset="2"/>
            <a:buChar char="v"/>
          </a:pPr>
          <a:r>
            <a:rPr lang="en-GB" altLang="zh-CN" b="1" noProof="0" dirty="0">
              <a:solidFill>
                <a:schemeClr val="tx1"/>
              </a:solidFill>
              <a:ea typeface="+mj-ea"/>
              <a:cs typeface="+mj-cs"/>
            </a:rPr>
            <a:t>Analyse labour, materials and equipment needs along the supply chain</a:t>
          </a:r>
          <a:endParaRPr lang="en-GB" noProof="0" dirty="0">
            <a:solidFill>
              <a:schemeClr val="tx1"/>
            </a:solidFill>
          </a:endParaRPr>
        </a:p>
      </dgm:t>
    </dgm:pt>
    <dgm:pt modelId="{4483266E-AA5E-4862-886B-BC46D1E59FB7}" type="parTrans" cxnId="{45875EF6-897B-447B-8223-27FB850429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69814E-C51F-4BA3-B0E3-9C743CA029A5}" type="sibTrans" cxnId="{45875EF6-897B-447B-8223-27FB850429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2B62A5-902E-4A3B-B23B-AC0E7CD6A141}">
      <dgm:prSet phldrT="[Text]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altLang="zh-CN" b="1" dirty="0">
              <a:solidFill>
                <a:schemeClr val="tx1"/>
              </a:solidFill>
              <a:ea typeface="+mj-ea"/>
              <a:cs typeface="+mj-cs"/>
            </a:rPr>
            <a:t>Leverage existing capacities in support of value chain development</a:t>
          </a:r>
          <a:endParaRPr lang="en-US" dirty="0">
            <a:solidFill>
              <a:schemeClr val="tx1"/>
            </a:solidFill>
          </a:endParaRPr>
        </a:p>
      </dgm:t>
    </dgm:pt>
    <dgm:pt modelId="{A3786521-E31C-451D-BCAA-058159B62F8D}" type="parTrans" cxnId="{453558FB-E267-4B80-9F5F-E5820261D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2B7352-63F1-4255-9F6E-51E71987380B}" type="sibTrans" cxnId="{453558FB-E267-4B80-9F5F-E5820261D7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AADB8A-609F-4145-B524-E073E7A7E015}">
      <dgm:prSet phldrT="[Text]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altLang="zh-CN" b="1" dirty="0">
              <a:solidFill>
                <a:schemeClr val="tx1"/>
              </a:solidFill>
            </a:rPr>
            <a:t>Assess skills needs and coordinate education and training policies with the needs of the RE sector</a:t>
          </a:r>
          <a:endParaRPr lang="en-US" dirty="0">
            <a:solidFill>
              <a:schemeClr val="tx1"/>
            </a:solidFill>
          </a:endParaRPr>
        </a:p>
      </dgm:t>
    </dgm:pt>
    <dgm:pt modelId="{C4E390DA-4576-4BE2-96ED-0346B3D7FE23}" type="parTrans" cxnId="{C817695F-EC63-4035-A44A-584C79A586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EFACFB-1D8B-4073-B70A-A29D7B792C0D}" type="sibTrans" cxnId="{C817695F-EC63-4035-A44A-584C79A586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AFC2C5-3CC0-4483-AE3E-39A5456BC824}">
      <dgm:prSet/>
      <dgm:spPr/>
      <dgm:t>
        <a:bodyPr/>
        <a:lstStyle/>
        <a:p>
          <a:r>
            <a:rPr lang="en-US" altLang="zh-CN" b="1" dirty="0">
              <a:solidFill>
                <a:schemeClr val="tx1"/>
              </a:solidFill>
              <a:ea typeface="+mj-ea"/>
              <a:cs typeface="+mj-cs"/>
            </a:rPr>
            <a:t>Design industrial policies </a:t>
          </a:r>
          <a:r>
            <a:rPr lang="en-US" altLang="zh-CN" b="1" dirty="0">
              <a:solidFill>
                <a:schemeClr val="tx1"/>
              </a:solidFill>
            </a:rPr>
            <a:t>to strengthen the capability of domestic value creation</a:t>
          </a:r>
        </a:p>
      </dgm:t>
    </dgm:pt>
    <dgm:pt modelId="{E83354B1-CDD8-44B8-8EE7-A35BA7B25320}" type="parTrans" cxnId="{8C319110-B307-44A6-ACFA-35B915968A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17BA8E-3525-4253-8E93-C48068A8B618}" type="sibTrans" cxnId="{8C319110-B307-44A6-ACFA-35B915968A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7005CE-668E-4EFF-95E9-90A3CAB53C16}">
      <dgm:prSet/>
      <dgm:spPr/>
      <dgm:t>
        <a:bodyPr/>
        <a:lstStyle/>
        <a:p>
          <a:r>
            <a:rPr lang="en-US" altLang="zh-CN" b="1">
              <a:solidFill>
                <a:schemeClr val="tx1"/>
              </a:solidFill>
              <a:ea typeface="+mj-ea"/>
              <a:cs typeface="+mj-cs"/>
            </a:rPr>
            <a:t>Reinforce deployment policies</a:t>
          </a:r>
          <a:endParaRPr lang="en-US" altLang="zh-CN" b="1" dirty="0">
            <a:solidFill>
              <a:schemeClr val="tx1"/>
            </a:solidFill>
            <a:ea typeface="+mj-ea"/>
            <a:cs typeface="+mj-cs"/>
          </a:endParaRPr>
        </a:p>
      </dgm:t>
    </dgm:pt>
    <dgm:pt modelId="{5A1A7D7C-997F-4410-8328-8A253C711D47}" type="parTrans" cxnId="{A389FE1D-7A96-444F-9BE0-FE36EBEF1A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5059FA-CF53-4066-B917-8772CDB41F9C}" type="sibTrans" cxnId="{A389FE1D-7A96-444F-9BE0-FE36EBEF1A6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4F45E1-9399-4878-8091-8FD203B83763}" type="pres">
      <dgm:prSet presAssocID="{3048FF64-69A9-458D-83EC-05CCF1F3BA67}" presName="Name0" presStyleCnt="0">
        <dgm:presLayoutVars>
          <dgm:chMax val="7"/>
          <dgm:chPref val="7"/>
          <dgm:dir/>
        </dgm:presLayoutVars>
      </dgm:prSet>
      <dgm:spPr/>
    </dgm:pt>
    <dgm:pt modelId="{7779EC22-599C-40F0-930D-C6068830ED45}" type="pres">
      <dgm:prSet presAssocID="{3048FF64-69A9-458D-83EC-05CCF1F3BA67}" presName="Name1" presStyleCnt="0"/>
      <dgm:spPr/>
    </dgm:pt>
    <dgm:pt modelId="{3180BB42-9F4E-48D5-8F82-07EEE8DD575C}" type="pres">
      <dgm:prSet presAssocID="{3048FF64-69A9-458D-83EC-05CCF1F3BA67}" presName="cycle" presStyleCnt="0"/>
      <dgm:spPr/>
    </dgm:pt>
    <dgm:pt modelId="{65B43498-FD57-497B-9526-9509A770025B}" type="pres">
      <dgm:prSet presAssocID="{3048FF64-69A9-458D-83EC-05CCF1F3BA67}" presName="srcNode" presStyleLbl="node1" presStyleIdx="0" presStyleCnt="5"/>
      <dgm:spPr/>
    </dgm:pt>
    <dgm:pt modelId="{8AF7D4A7-9408-43E5-B4AA-0C6D7AAD3800}" type="pres">
      <dgm:prSet presAssocID="{3048FF64-69A9-458D-83EC-05CCF1F3BA67}" presName="conn" presStyleLbl="parChTrans1D2" presStyleIdx="0" presStyleCnt="1" custLinFactNeighborX="-3676" custLinFactNeighborY="1736"/>
      <dgm:spPr/>
    </dgm:pt>
    <dgm:pt modelId="{438A309A-8D6C-4D60-847A-C93B46211F3D}" type="pres">
      <dgm:prSet presAssocID="{3048FF64-69A9-458D-83EC-05CCF1F3BA67}" presName="extraNode" presStyleLbl="node1" presStyleIdx="0" presStyleCnt="5"/>
      <dgm:spPr/>
    </dgm:pt>
    <dgm:pt modelId="{25A8C846-EC91-4CB0-82F0-2E4B8313DF4D}" type="pres">
      <dgm:prSet presAssocID="{3048FF64-69A9-458D-83EC-05CCF1F3BA67}" presName="dstNode" presStyleLbl="node1" presStyleIdx="0" presStyleCnt="5"/>
      <dgm:spPr/>
    </dgm:pt>
    <dgm:pt modelId="{010AB224-B5F8-464D-A931-0CF21031ABB2}" type="pres">
      <dgm:prSet presAssocID="{3BC13E2D-B024-458C-ABE6-4B8130F6B9C5}" presName="text_1" presStyleLbl="node1" presStyleIdx="0" presStyleCnt="5">
        <dgm:presLayoutVars>
          <dgm:bulletEnabled val="1"/>
        </dgm:presLayoutVars>
      </dgm:prSet>
      <dgm:spPr/>
    </dgm:pt>
    <dgm:pt modelId="{6BE3F7EA-7048-49AC-96E5-123CDBF20FCD}" type="pres">
      <dgm:prSet presAssocID="{3BC13E2D-B024-458C-ABE6-4B8130F6B9C5}" presName="accent_1" presStyleCnt="0"/>
      <dgm:spPr/>
    </dgm:pt>
    <dgm:pt modelId="{69D02255-8EF4-4084-B77E-02754F01C6AF}" type="pres">
      <dgm:prSet presAssocID="{3BC13E2D-B024-458C-ABE6-4B8130F6B9C5}" presName="accentRepeatNode" presStyleLbl="solidFgAcc1" presStyleIdx="0" presStyleCnt="5"/>
      <dgm:spPr>
        <a:noFill/>
        <a:ln>
          <a:noFill/>
        </a:ln>
      </dgm:spPr>
    </dgm:pt>
    <dgm:pt modelId="{8220B2A4-A061-4387-A242-CCD54564B8CE}" type="pres">
      <dgm:prSet presAssocID="{BE2B62A5-902E-4A3B-B23B-AC0E7CD6A141}" presName="text_2" presStyleLbl="node1" presStyleIdx="1" presStyleCnt="5">
        <dgm:presLayoutVars>
          <dgm:bulletEnabled val="1"/>
        </dgm:presLayoutVars>
      </dgm:prSet>
      <dgm:spPr/>
    </dgm:pt>
    <dgm:pt modelId="{786D2AF6-3DBD-4A45-B365-1C8742541A72}" type="pres">
      <dgm:prSet presAssocID="{BE2B62A5-902E-4A3B-B23B-AC0E7CD6A141}" presName="accent_2" presStyleCnt="0"/>
      <dgm:spPr/>
    </dgm:pt>
    <dgm:pt modelId="{0A19B278-F0C8-4022-A690-59239BD59171}" type="pres">
      <dgm:prSet presAssocID="{BE2B62A5-902E-4A3B-B23B-AC0E7CD6A141}" presName="accentRepeatNode" presStyleLbl="solidFgAcc1" presStyleIdx="1" presStyleCnt="5"/>
      <dgm:spPr>
        <a:noFill/>
        <a:ln>
          <a:noFill/>
        </a:ln>
      </dgm:spPr>
    </dgm:pt>
    <dgm:pt modelId="{7EB60503-7A71-48B5-ABE3-A837518558C9}" type="pres">
      <dgm:prSet presAssocID="{7CAFC2C5-3CC0-4483-AE3E-39A5456BC824}" presName="text_3" presStyleLbl="node1" presStyleIdx="2" presStyleCnt="5" custLinFactNeighborX="74" custLinFactNeighborY="2348">
        <dgm:presLayoutVars>
          <dgm:bulletEnabled val="1"/>
        </dgm:presLayoutVars>
      </dgm:prSet>
      <dgm:spPr/>
    </dgm:pt>
    <dgm:pt modelId="{BC9EAF2D-9C90-455F-800D-D75A854ED514}" type="pres">
      <dgm:prSet presAssocID="{7CAFC2C5-3CC0-4483-AE3E-39A5456BC824}" presName="accent_3" presStyleCnt="0"/>
      <dgm:spPr/>
    </dgm:pt>
    <dgm:pt modelId="{88CC4D33-866E-4CC7-9384-6EB305903801}" type="pres">
      <dgm:prSet presAssocID="{7CAFC2C5-3CC0-4483-AE3E-39A5456BC824}" presName="accentRepeatNode" presStyleLbl="solidFgAcc1" presStyleIdx="2" presStyleCnt="5"/>
      <dgm:spPr>
        <a:noFill/>
        <a:ln>
          <a:noFill/>
        </a:ln>
      </dgm:spPr>
    </dgm:pt>
    <dgm:pt modelId="{9928D6D3-4E7B-4181-B0FD-977F5D12216D}" type="pres">
      <dgm:prSet presAssocID="{E87005CE-668E-4EFF-95E9-90A3CAB53C16}" presName="text_4" presStyleLbl="node1" presStyleIdx="3" presStyleCnt="5" custLinFactNeighborX="589" custLinFactNeighborY="14083">
        <dgm:presLayoutVars>
          <dgm:bulletEnabled val="1"/>
        </dgm:presLayoutVars>
      </dgm:prSet>
      <dgm:spPr/>
    </dgm:pt>
    <dgm:pt modelId="{042165FE-D394-4617-90E4-2D0F3B277837}" type="pres">
      <dgm:prSet presAssocID="{E87005CE-668E-4EFF-95E9-90A3CAB53C16}" presName="accent_4" presStyleCnt="0"/>
      <dgm:spPr/>
    </dgm:pt>
    <dgm:pt modelId="{EB91C1D4-7E45-4F54-9C44-C33A0307AB96}" type="pres">
      <dgm:prSet presAssocID="{E87005CE-668E-4EFF-95E9-90A3CAB53C16}" presName="accentRepeatNode" presStyleLbl="solidFgAcc1" presStyleIdx="3" presStyleCnt="5"/>
      <dgm:spPr>
        <a:noFill/>
        <a:ln>
          <a:noFill/>
        </a:ln>
      </dgm:spPr>
    </dgm:pt>
    <dgm:pt modelId="{917B870A-B2B5-4977-9EF1-64B0D019D536}" type="pres">
      <dgm:prSet presAssocID="{F2AADB8A-609F-4145-B524-E073E7A7E015}" presName="text_5" presStyleLbl="node1" presStyleIdx="4" presStyleCnt="5" custLinFactNeighborX="261" custLinFactNeighborY="14082">
        <dgm:presLayoutVars>
          <dgm:bulletEnabled val="1"/>
        </dgm:presLayoutVars>
      </dgm:prSet>
      <dgm:spPr/>
    </dgm:pt>
    <dgm:pt modelId="{FC567A33-6409-4579-A8A5-5E5EAF1C9407}" type="pres">
      <dgm:prSet presAssocID="{F2AADB8A-609F-4145-B524-E073E7A7E015}" presName="accent_5" presStyleCnt="0"/>
      <dgm:spPr/>
    </dgm:pt>
    <dgm:pt modelId="{1C0FC92E-08AA-4930-8ED2-5E1EB967C89D}" type="pres">
      <dgm:prSet presAssocID="{F2AADB8A-609F-4145-B524-E073E7A7E015}" presName="accentRepeatNode" presStyleLbl="solidFgAcc1" presStyleIdx="4" presStyleCnt="5"/>
      <dgm:spPr>
        <a:noFill/>
        <a:ln>
          <a:noFill/>
        </a:ln>
      </dgm:spPr>
    </dgm:pt>
  </dgm:ptLst>
  <dgm:cxnLst>
    <dgm:cxn modelId="{8C319110-B307-44A6-ACFA-35B915968AE2}" srcId="{3048FF64-69A9-458D-83EC-05CCF1F3BA67}" destId="{7CAFC2C5-3CC0-4483-AE3E-39A5456BC824}" srcOrd="2" destOrd="0" parTransId="{E83354B1-CDD8-44B8-8EE7-A35BA7B25320}" sibTransId="{2D17BA8E-3525-4253-8E93-C48068A8B618}"/>
    <dgm:cxn modelId="{1820791D-D2B8-4F95-A2D4-5A3336B09704}" type="presOf" srcId="{8569814E-C51F-4BA3-B0E3-9C743CA029A5}" destId="{8AF7D4A7-9408-43E5-B4AA-0C6D7AAD3800}" srcOrd="0" destOrd="0" presId="urn:microsoft.com/office/officeart/2008/layout/VerticalCurvedList"/>
    <dgm:cxn modelId="{A389FE1D-7A96-444F-9BE0-FE36EBEF1A61}" srcId="{3048FF64-69A9-458D-83EC-05CCF1F3BA67}" destId="{E87005CE-668E-4EFF-95E9-90A3CAB53C16}" srcOrd="3" destOrd="0" parTransId="{5A1A7D7C-997F-4410-8328-8A253C711D47}" sibTransId="{555059FA-CF53-4066-B917-8772CDB41F9C}"/>
    <dgm:cxn modelId="{1A8E8129-9B88-4AC6-B35A-0A8C8A7E36D5}" type="presOf" srcId="{E87005CE-668E-4EFF-95E9-90A3CAB53C16}" destId="{9928D6D3-4E7B-4181-B0FD-977F5D12216D}" srcOrd="0" destOrd="0" presId="urn:microsoft.com/office/officeart/2008/layout/VerticalCurvedList"/>
    <dgm:cxn modelId="{C817695F-EC63-4035-A44A-584C79A586DC}" srcId="{3048FF64-69A9-458D-83EC-05CCF1F3BA67}" destId="{F2AADB8A-609F-4145-B524-E073E7A7E015}" srcOrd="4" destOrd="0" parTransId="{C4E390DA-4576-4BE2-96ED-0346B3D7FE23}" sibTransId="{A9EFACFB-1D8B-4073-B70A-A29D7B792C0D}"/>
    <dgm:cxn modelId="{C2B8E993-E75A-404B-A3FA-6FA73905AB61}" type="presOf" srcId="{3048FF64-69A9-458D-83EC-05CCF1F3BA67}" destId="{D74F45E1-9399-4878-8091-8FD203B83763}" srcOrd="0" destOrd="0" presId="urn:microsoft.com/office/officeart/2008/layout/VerticalCurvedList"/>
    <dgm:cxn modelId="{65B887A0-AD28-4EBF-8F4E-631445372AB9}" type="presOf" srcId="{BE2B62A5-902E-4A3B-B23B-AC0E7CD6A141}" destId="{8220B2A4-A061-4387-A242-CCD54564B8CE}" srcOrd="0" destOrd="0" presId="urn:microsoft.com/office/officeart/2008/layout/VerticalCurvedList"/>
    <dgm:cxn modelId="{42CCAEA0-42E3-4334-83DC-897A2E65BD5D}" type="presOf" srcId="{3BC13E2D-B024-458C-ABE6-4B8130F6B9C5}" destId="{010AB224-B5F8-464D-A931-0CF21031ABB2}" srcOrd="0" destOrd="0" presId="urn:microsoft.com/office/officeart/2008/layout/VerticalCurvedList"/>
    <dgm:cxn modelId="{1123B1CB-AECE-46F0-9099-BF5C126F6036}" type="presOf" srcId="{F2AADB8A-609F-4145-B524-E073E7A7E015}" destId="{917B870A-B2B5-4977-9EF1-64B0D019D536}" srcOrd="0" destOrd="0" presId="urn:microsoft.com/office/officeart/2008/layout/VerticalCurvedList"/>
    <dgm:cxn modelId="{301476DB-7116-4123-A476-18D7CA909766}" type="presOf" srcId="{7CAFC2C5-3CC0-4483-AE3E-39A5456BC824}" destId="{7EB60503-7A71-48B5-ABE3-A837518558C9}" srcOrd="0" destOrd="0" presId="urn:microsoft.com/office/officeart/2008/layout/VerticalCurvedList"/>
    <dgm:cxn modelId="{45875EF6-897B-447B-8223-27FB85042954}" srcId="{3048FF64-69A9-458D-83EC-05CCF1F3BA67}" destId="{3BC13E2D-B024-458C-ABE6-4B8130F6B9C5}" srcOrd="0" destOrd="0" parTransId="{4483266E-AA5E-4862-886B-BC46D1E59FB7}" sibTransId="{8569814E-C51F-4BA3-B0E3-9C743CA029A5}"/>
    <dgm:cxn modelId="{453558FB-E267-4B80-9F5F-E5820261D7FF}" srcId="{3048FF64-69A9-458D-83EC-05CCF1F3BA67}" destId="{BE2B62A5-902E-4A3B-B23B-AC0E7CD6A141}" srcOrd="1" destOrd="0" parTransId="{A3786521-E31C-451D-BCAA-058159B62F8D}" sibTransId="{812B7352-63F1-4255-9F6E-51E71987380B}"/>
    <dgm:cxn modelId="{029C3892-E6E1-422A-8128-3C96943E3E4A}" type="presParOf" srcId="{D74F45E1-9399-4878-8091-8FD203B83763}" destId="{7779EC22-599C-40F0-930D-C6068830ED45}" srcOrd="0" destOrd="0" presId="urn:microsoft.com/office/officeart/2008/layout/VerticalCurvedList"/>
    <dgm:cxn modelId="{57C549B0-A879-44C4-B166-35D7811780C6}" type="presParOf" srcId="{7779EC22-599C-40F0-930D-C6068830ED45}" destId="{3180BB42-9F4E-48D5-8F82-07EEE8DD575C}" srcOrd="0" destOrd="0" presId="urn:microsoft.com/office/officeart/2008/layout/VerticalCurvedList"/>
    <dgm:cxn modelId="{B620BAAB-C057-4707-9377-9E6672AED24D}" type="presParOf" srcId="{3180BB42-9F4E-48D5-8F82-07EEE8DD575C}" destId="{65B43498-FD57-497B-9526-9509A770025B}" srcOrd="0" destOrd="0" presId="urn:microsoft.com/office/officeart/2008/layout/VerticalCurvedList"/>
    <dgm:cxn modelId="{2F1791F7-1108-4287-85FF-34ED03CCE880}" type="presParOf" srcId="{3180BB42-9F4E-48D5-8F82-07EEE8DD575C}" destId="{8AF7D4A7-9408-43E5-B4AA-0C6D7AAD3800}" srcOrd="1" destOrd="0" presId="urn:microsoft.com/office/officeart/2008/layout/VerticalCurvedList"/>
    <dgm:cxn modelId="{8D7F1101-56E0-46AA-B4B4-0FFB26596C0B}" type="presParOf" srcId="{3180BB42-9F4E-48D5-8F82-07EEE8DD575C}" destId="{438A309A-8D6C-4D60-847A-C93B46211F3D}" srcOrd="2" destOrd="0" presId="urn:microsoft.com/office/officeart/2008/layout/VerticalCurvedList"/>
    <dgm:cxn modelId="{0393AB72-12AC-46FA-8B45-3D8A75A74662}" type="presParOf" srcId="{3180BB42-9F4E-48D5-8F82-07EEE8DD575C}" destId="{25A8C846-EC91-4CB0-82F0-2E4B8313DF4D}" srcOrd="3" destOrd="0" presId="urn:microsoft.com/office/officeart/2008/layout/VerticalCurvedList"/>
    <dgm:cxn modelId="{E5093CA9-F8CE-49B8-A58D-34AB1F80804F}" type="presParOf" srcId="{7779EC22-599C-40F0-930D-C6068830ED45}" destId="{010AB224-B5F8-464D-A931-0CF21031ABB2}" srcOrd="1" destOrd="0" presId="urn:microsoft.com/office/officeart/2008/layout/VerticalCurvedList"/>
    <dgm:cxn modelId="{3AA0D9BB-C32D-4104-ACE7-BBEC6D048130}" type="presParOf" srcId="{7779EC22-599C-40F0-930D-C6068830ED45}" destId="{6BE3F7EA-7048-49AC-96E5-123CDBF20FCD}" srcOrd="2" destOrd="0" presId="urn:microsoft.com/office/officeart/2008/layout/VerticalCurvedList"/>
    <dgm:cxn modelId="{509A60BC-439F-4C94-8757-6FBCC8EFFEF8}" type="presParOf" srcId="{6BE3F7EA-7048-49AC-96E5-123CDBF20FCD}" destId="{69D02255-8EF4-4084-B77E-02754F01C6AF}" srcOrd="0" destOrd="0" presId="urn:microsoft.com/office/officeart/2008/layout/VerticalCurvedList"/>
    <dgm:cxn modelId="{8D93C58D-ADFE-409A-9FCD-7C76E6F747D9}" type="presParOf" srcId="{7779EC22-599C-40F0-930D-C6068830ED45}" destId="{8220B2A4-A061-4387-A242-CCD54564B8CE}" srcOrd="3" destOrd="0" presId="urn:microsoft.com/office/officeart/2008/layout/VerticalCurvedList"/>
    <dgm:cxn modelId="{276B579B-F313-437D-9A6C-999EC0F30D45}" type="presParOf" srcId="{7779EC22-599C-40F0-930D-C6068830ED45}" destId="{786D2AF6-3DBD-4A45-B365-1C8742541A72}" srcOrd="4" destOrd="0" presId="urn:microsoft.com/office/officeart/2008/layout/VerticalCurvedList"/>
    <dgm:cxn modelId="{F57DF5FD-7AAF-4712-AFE8-26D163550BFB}" type="presParOf" srcId="{786D2AF6-3DBD-4A45-B365-1C8742541A72}" destId="{0A19B278-F0C8-4022-A690-59239BD59171}" srcOrd="0" destOrd="0" presId="urn:microsoft.com/office/officeart/2008/layout/VerticalCurvedList"/>
    <dgm:cxn modelId="{B931137F-8557-4A03-9B06-A02F67CFCD98}" type="presParOf" srcId="{7779EC22-599C-40F0-930D-C6068830ED45}" destId="{7EB60503-7A71-48B5-ABE3-A837518558C9}" srcOrd="5" destOrd="0" presId="urn:microsoft.com/office/officeart/2008/layout/VerticalCurvedList"/>
    <dgm:cxn modelId="{377D78A7-D3D1-451B-B3B8-ACB58FF30CFD}" type="presParOf" srcId="{7779EC22-599C-40F0-930D-C6068830ED45}" destId="{BC9EAF2D-9C90-455F-800D-D75A854ED514}" srcOrd="6" destOrd="0" presId="urn:microsoft.com/office/officeart/2008/layout/VerticalCurvedList"/>
    <dgm:cxn modelId="{CFB70730-1C63-4029-99AA-239EB0755AF5}" type="presParOf" srcId="{BC9EAF2D-9C90-455F-800D-D75A854ED514}" destId="{88CC4D33-866E-4CC7-9384-6EB305903801}" srcOrd="0" destOrd="0" presId="urn:microsoft.com/office/officeart/2008/layout/VerticalCurvedList"/>
    <dgm:cxn modelId="{2FECB66F-6F29-443E-8173-F205519A34CE}" type="presParOf" srcId="{7779EC22-599C-40F0-930D-C6068830ED45}" destId="{9928D6D3-4E7B-4181-B0FD-977F5D12216D}" srcOrd="7" destOrd="0" presId="urn:microsoft.com/office/officeart/2008/layout/VerticalCurvedList"/>
    <dgm:cxn modelId="{9333A794-E504-411F-8D6B-CF1ECED7E488}" type="presParOf" srcId="{7779EC22-599C-40F0-930D-C6068830ED45}" destId="{042165FE-D394-4617-90E4-2D0F3B277837}" srcOrd="8" destOrd="0" presId="urn:microsoft.com/office/officeart/2008/layout/VerticalCurvedList"/>
    <dgm:cxn modelId="{20CB177B-1F18-4FA1-B6A9-DB922B228CA1}" type="presParOf" srcId="{042165FE-D394-4617-90E4-2D0F3B277837}" destId="{EB91C1D4-7E45-4F54-9C44-C33A0307AB96}" srcOrd="0" destOrd="0" presId="urn:microsoft.com/office/officeart/2008/layout/VerticalCurvedList"/>
    <dgm:cxn modelId="{E0FFC995-D451-474B-A54D-3A7FBBE685D0}" type="presParOf" srcId="{7779EC22-599C-40F0-930D-C6068830ED45}" destId="{917B870A-B2B5-4977-9EF1-64B0D019D536}" srcOrd="9" destOrd="0" presId="urn:microsoft.com/office/officeart/2008/layout/VerticalCurvedList"/>
    <dgm:cxn modelId="{A8D7B0E3-5CA5-4DE5-9B2C-9F2FAB394417}" type="presParOf" srcId="{7779EC22-599C-40F0-930D-C6068830ED45}" destId="{FC567A33-6409-4579-A8A5-5E5EAF1C9407}" srcOrd="10" destOrd="0" presId="urn:microsoft.com/office/officeart/2008/layout/VerticalCurvedList"/>
    <dgm:cxn modelId="{C71F99BB-96B1-4864-85B7-C28F8EFEEC9F}" type="presParOf" srcId="{FC567A33-6409-4579-A8A5-5E5EAF1C9407}" destId="{1C0FC92E-08AA-4930-8ED2-5E1EB967C8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D4A7-9408-43E5-B4AA-0C6D7AAD3800}">
      <dsp:nvSpPr>
        <dsp:cNvPr id="0" name=""/>
        <dsp:cNvSpPr/>
      </dsp:nvSpPr>
      <dsp:spPr>
        <a:xfrm>
          <a:off x="-6126981" y="-810795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AB224-B5F8-464D-A931-0CF21031ABB2}">
      <dsp:nvSpPr>
        <dsp:cNvPr id="0" name=""/>
        <dsp:cNvSpPr/>
      </dsp:nvSpPr>
      <dsp:spPr>
        <a:xfrm>
          <a:off x="509717" y="338558"/>
          <a:ext cx="11290626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2000" b="1" kern="1200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Examine skills and occupational profiles in rising and declining industries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9717" y="338558"/>
        <a:ext cx="11290626" cy="677550"/>
      </dsp:txXfrm>
    </dsp:sp>
    <dsp:sp modelId="{69D02255-8EF4-4084-B77E-02754F01C6AF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B2A4-A061-4387-A242-CCD54564B8CE}">
      <dsp:nvSpPr>
        <dsp:cNvPr id="0" name=""/>
        <dsp:cNvSpPr/>
      </dsp:nvSpPr>
      <dsp:spPr>
        <a:xfrm>
          <a:off x="995230" y="1354558"/>
          <a:ext cx="10805113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2000" b="1" kern="1200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Assess the need for reskilling and establish retraining </a:t>
          </a:r>
          <a:r>
            <a:rPr lang="en-US" sz="2000" b="1" kern="1200" dirty="0" err="1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programmes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95230" y="1354558"/>
        <a:ext cx="10805113" cy="677550"/>
      </dsp:txXfrm>
    </dsp:sp>
    <dsp:sp modelId="{0A19B278-F0C8-4022-A690-59239BD5917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60503-7A71-48B5-ABE3-A837518558C9}">
      <dsp:nvSpPr>
        <dsp:cNvPr id="0" name=""/>
        <dsp:cNvSpPr/>
      </dsp:nvSpPr>
      <dsp:spPr>
        <a:xfrm>
          <a:off x="1175998" y="2473925"/>
          <a:ext cx="10656100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Offer relocation assistance to bridge any mismatch between where jobs are lost and gained</a:t>
          </a:r>
          <a:endParaRPr lang="en-US" altLang="zh-CN" sz="2000" b="1" kern="1200" dirty="0">
            <a:solidFill>
              <a:schemeClr val="tx1"/>
            </a:solidFill>
          </a:endParaRPr>
        </a:p>
      </dsp:txBody>
      <dsp:txXfrm>
        <a:off x="1175998" y="2473925"/>
        <a:ext cx="10656100" cy="677550"/>
      </dsp:txXfrm>
    </dsp:sp>
    <dsp:sp modelId="{88CC4D33-866E-4CC7-9384-6EB305903801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8D6D3-4E7B-4181-B0FD-977F5D12216D}">
      <dsp:nvSpPr>
        <dsp:cNvPr id="0" name=""/>
        <dsp:cNvSpPr/>
      </dsp:nvSpPr>
      <dsp:spPr>
        <a:xfrm>
          <a:off x="1019109" y="3577390"/>
          <a:ext cx="10805113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Support technology development and business incubation as part of economic diversification </a:t>
          </a:r>
          <a:endParaRPr lang="en-US" altLang="zh-CN" sz="2000" b="1" kern="1200" dirty="0">
            <a:solidFill>
              <a:schemeClr val="tx1"/>
            </a:solidFill>
            <a:ea typeface="+mj-ea"/>
            <a:cs typeface="+mj-cs"/>
          </a:endParaRPr>
        </a:p>
      </dsp:txBody>
      <dsp:txXfrm>
        <a:off x="1019109" y="3577390"/>
        <a:ext cx="10805113" cy="677550"/>
      </dsp:txXfrm>
    </dsp:sp>
    <dsp:sp modelId="{EB91C1D4-7E45-4F54-9C44-C33A0307AB9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870A-B2B5-4977-9EF1-64B0D019D536}">
      <dsp:nvSpPr>
        <dsp:cNvPr id="0" name=""/>
        <dsp:cNvSpPr/>
      </dsp:nvSpPr>
      <dsp:spPr>
        <a:xfrm>
          <a:off x="539186" y="4741116"/>
          <a:ext cx="11290626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altLang="zh-CN" sz="2000" b="1" kern="1200" dirty="0">
              <a:solidFill>
                <a:prstClr val="black"/>
              </a:solidFill>
              <a:latin typeface="Calibri" panose="020F0502020204030204"/>
              <a:ea typeface="等线 Light"/>
              <a:cs typeface="+mn-cs"/>
            </a:rPr>
            <a:t>Strengthen social protection measures (unemployment insurance, early retirement…)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39186" y="4741116"/>
        <a:ext cx="11290626" cy="677550"/>
      </dsp:txXfrm>
    </dsp:sp>
    <dsp:sp modelId="{1C0FC92E-08AA-4930-8ED2-5E1EB967C89D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7D4A7-9408-43E5-B4AA-0C6D7AAD3800}">
      <dsp:nvSpPr>
        <dsp:cNvPr id="0" name=""/>
        <dsp:cNvSpPr/>
      </dsp:nvSpPr>
      <dsp:spPr>
        <a:xfrm>
          <a:off x="-6126981" y="-810795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AB224-B5F8-464D-A931-0CF21031ABB2}">
      <dsp:nvSpPr>
        <dsp:cNvPr id="0" name=""/>
        <dsp:cNvSpPr/>
      </dsp:nvSpPr>
      <dsp:spPr>
        <a:xfrm>
          <a:off x="509717" y="338558"/>
          <a:ext cx="11290626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GB" altLang="zh-CN" sz="2000" b="1" kern="1200" noProof="0" dirty="0">
              <a:solidFill>
                <a:schemeClr val="tx1"/>
              </a:solidFill>
              <a:ea typeface="+mj-ea"/>
              <a:cs typeface="+mj-cs"/>
            </a:rPr>
            <a:t>Analyse labour, materials and equipment needs along the supply chain</a:t>
          </a:r>
          <a:endParaRPr lang="en-GB" sz="2000" kern="1200" noProof="0" dirty="0">
            <a:solidFill>
              <a:schemeClr val="tx1"/>
            </a:solidFill>
          </a:endParaRPr>
        </a:p>
      </dsp:txBody>
      <dsp:txXfrm>
        <a:off x="509717" y="338558"/>
        <a:ext cx="11290626" cy="677550"/>
      </dsp:txXfrm>
    </dsp:sp>
    <dsp:sp modelId="{69D02255-8EF4-4084-B77E-02754F01C6AF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0B2A4-A061-4387-A242-CCD54564B8CE}">
      <dsp:nvSpPr>
        <dsp:cNvPr id="0" name=""/>
        <dsp:cNvSpPr/>
      </dsp:nvSpPr>
      <dsp:spPr>
        <a:xfrm>
          <a:off x="995230" y="1354558"/>
          <a:ext cx="10805113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altLang="zh-CN" sz="2000" b="1" kern="1200" dirty="0">
              <a:solidFill>
                <a:schemeClr val="tx1"/>
              </a:solidFill>
              <a:ea typeface="+mj-ea"/>
              <a:cs typeface="+mj-cs"/>
            </a:rPr>
            <a:t>Leverage existing capacities in support of value chain development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95230" y="1354558"/>
        <a:ext cx="10805113" cy="677550"/>
      </dsp:txXfrm>
    </dsp:sp>
    <dsp:sp modelId="{0A19B278-F0C8-4022-A690-59239BD59171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60503-7A71-48B5-ABE3-A837518558C9}">
      <dsp:nvSpPr>
        <dsp:cNvPr id="0" name=""/>
        <dsp:cNvSpPr/>
      </dsp:nvSpPr>
      <dsp:spPr>
        <a:xfrm>
          <a:off x="1152129" y="2386467"/>
          <a:ext cx="10656100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tx1"/>
              </a:solidFill>
              <a:ea typeface="+mj-ea"/>
              <a:cs typeface="+mj-cs"/>
            </a:rPr>
            <a:t>Design industrial policies </a:t>
          </a:r>
          <a:r>
            <a:rPr lang="en-US" altLang="zh-CN" sz="2000" b="1" kern="1200" dirty="0">
              <a:solidFill>
                <a:schemeClr val="tx1"/>
              </a:solidFill>
            </a:rPr>
            <a:t>to strengthen the capability of domestic value creation</a:t>
          </a:r>
        </a:p>
      </dsp:txBody>
      <dsp:txXfrm>
        <a:off x="1152129" y="2386467"/>
        <a:ext cx="10656100" cy="677550"/>
      </dsp:txXfrm>
    </dsp:sp>
    <dsp:sp modelId="{88CC4D33-866E-4CC7-9384-6EB305903801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8D6D3-4E7B-4181-B0FD-977F5D12216D}">
      <dsp:nvSpPr>
        <dsp:cNvPr id="0" name=""/>
        <dsp:cNvSpPr/>
      </dsp:nvSpPr>
      <dsp:spPr>
        <a:xfrm>
          <a:off x="1058872" y="3481977"/>
          <a:ext cx="10805113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>
              <a:solidFill>
                <a:schemeClr val="tx1"/>
              </a:solidFill>
              <a:ea typeface="+mj-ea"/>
              <a:cs typeface="+mj-cs"/>
            </a:rPr>
            <a:t>Reinforce deployment policies</a:t>
          </a:r>
          <a:endParaRPr lang="en-US" altLang="zh-CN" sz="2000" b="1" kern="1200" dirty="0">
            <a:solidFill>
              <a:schemeClr val="tx1"/>
            </a:solidFill>
            <a:ea typeface="+mj-ea"/>
            <a:cs typeface="+mj-cs"/>
          </a:endParaRPr>
        </a:p>
      </dsp:txBody>
      <dsp:txXfrm>
        <a:off x="1058872" y="3481977"/>
        <a:ext cx="10805113" cy="677550"/>
      </dsp:txXfrm>
    </dsp:sp>
    <dsp:sp modelId="{EB91C1D4-7E45-4F54-9C44-C33A0307AB9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870A-B2B5-4977-9EF1-64B0D019D536}">
      <dsp:nvSpPr>
        <dsp:cNvPr id="0" name=""/>
        <dsp:cNvSpPr/>
      </dsp:nvSpPr>
      <dsp:spPr>
        <a:xfrm>
          <a:off x="539186" y="4497971"/>
          <a:ext cx="11290626" cy="67755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altLang="zh-CN" sz="2000" b="1" kern="1200" dirty="0">
              <a:solidFill>
                <a:schemeClr val="tx1"/>
              </a:solidFill>
            </a:rPr>
            <a:t>Assess skills needs and coordinate education and training policies with the needs of the RE sector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39186" y="4497971"/>
        <a:ext cx="11290626" cy="677550"/>
      </dsp:txXfrm>
    </dsp:sp>
    <dsp:sp modelId="{1C0FC92E-08AA-4930-8ED2-5E1EB967C89D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A7CFA-B15C-4024-A407-D8745DA88DA4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3CBA3-6413-473D-9C46-1ED61E303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1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18E-AC63-4AA5-85D6-94D8C9B4E534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85992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3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4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8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6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7D6C9DBA-0798-4E26-84FE-12E162064D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4413" y="985838"/>
            <a:ext cx="4718050" cy="2654300"/>
          </a:xfrm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7F3B3406-5733-4CC4-903F-E8EEB250C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FB243C60-D73E-43FC-8A24-0AF763FF6F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6EDC1A-AA56-4756-B6F5-59EF8DE993D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175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58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4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96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9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08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9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1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3CBA3-6413-473D-9C46-1ED61E303E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3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06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96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04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FFEF-0B81-46D1-A840-7F622F5DF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4B2F-2B87-4717-8C1D-05BD9C77C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69F7-E351-474E-B6C6-C0913B1E2A93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9525-A79F-4256-8F7E-A804AFA2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5F539-9C3D-481E-ABEA-AFF70F81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E5B7-4002-416B-BEDC-CDC0E72DBF0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D713DBA-B7A7-4307-85D4-6C855ED40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277" y="185738"/>
            <a:ext cx="2376625" cy="6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/>
          </p:cNvPr>
          <p:cNvSpPr txBox="1">
            <a:spLocks/>
          </p:cNvSpPr>
          <p:nvPr userDrawn="1"/>
        </p:nvSpPr>
        <p:spPr>
          <a:xfrm>
            <a:off x="357794" y="88490"/>
            <a:ext cx="883920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>
              <a:solidFill>
                <a:srgbClr val="0872A6"/>
              </a:solidFill>
              <a:latin typeface="+mn-lt"/>
            </a:endParaRPr>
          </a:p>
        </p:txBody>
      </p:sp>
      <p:grpSp>
        <p:nvGrpSpPr>
          <p:cNvPr id="9" name="Group 8">
            <a:extLst/>
          </p:cNvPr>
          <p:cNvGrpSpPr/>
          <p:nvPr userDrawn="1"/>
        </p:nvGrpSpPr>
        <p:grpSpPr>
          <a:xfrm>
            <a:off x="185386" y="274161"/>
            <a:ext cx="114939" cy="777240"/>
            <a:chOff x="247324" y="1325563"/>
            <a:chExt cx="114939" cy="777240"/>
          </a:xfrm>
          <a:solidFill>
            <a:srgbClr val="E0D563"/>
          </a:solidFill>
        </p:grpSpPr>
        <p:cxnSp>
          <p:nvCxnSpPr>
            <p:cNvPr id="10" name="Straight Connector 9">
              <a:extLst/>
            </p:cNvPr>
            <p:cNvCxnSpPr/>
            <p:nvPr/>
          </p:nvCxnSpPr>
          <p:spPr>
            <a:xfrm>
              <a:off x="247324" y="1325563"/>
              <a:ext cx="0" cy="777240"/>
            </a:xfrm>
            <a:prstGeom prst="line">
              <a:avLst/>
            </a:prstGeom>
            <a:grpFill/>
            <a:ln w="76200">
              <a:solidFill>
                <a:srgbClr val="E0D5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>
              <a:extLst/>
            </p:cNvPr>
            <p:cNvSpPr/>
            <p:nvPr/>
          </p:nvSpPr>
          <p:spPr>
            <a:xfrm rot="5400000">
              <a:off x="202243" y="1668463"/>
              <a:ext cx="228600" cy="91440"/>
            </a:xfrm>
            <a:prstGeom prst="triangle">
              <a:avLst/>
            </a:prstGeom>
            <a:grpFill/>
            <a:ln>
              <a:solidFill>
                <a:srgbClr val="E0D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117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0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0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1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7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7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E12BE-C066-445D-A989-53E4FEE6E6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76" y="188365"/>
            <a:ext cx="2634919" cy="66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7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8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BD27A-0B47-469E-A380-CCE8C52B16ED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2271-7D17-43D2-928D-E42562A13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6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44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45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hyperlink" Target="mailto:remap@irena.org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hyperlink" Target="mailto:policy@irena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hyperlink" Target="mailto:info@irena.org" TargetMode="External"/><Relationship Id="rId5" Type="http://schemas.openxmlformats.org/officeDocument/2006/relationships/image" Target="../media/image68.png"/><Relationship Id="rId10" Type="http://schemas.openxmlformats.org/officeDocument/2006/relationships/hyperlink" Target="http://www.irena.org/publications" TargetMode="External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6.png"/><Relationship Id="rId7" Type="http://schemas.openxmlformats.org/officeDocument/2006/relationships/image" Target="../media/image73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77.png"/><Relationship Id="rId5" Type="http://schemas.openxmlformats.org/officeDocument/2006/relationships/image" Target="../media/image25.png"/><Relationship Id="rId10" Type="http://schemas.openxmlformats.org/officeDocument/2006/relationships/image" Target="../media/image76.png"/><Relationship Id="rId4" Type="http://schemas.openxmlformats.org/officeDocument/2006/relationships/image" Target="../media/image27.pn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CCB5-AC91-4F55-9375-078ECC5E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823" y="3592227"/>
            <a:ext cx="9144000" cy="86841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>
                <a:solidFill>
                  <a:srgbClr val="17678F"/>
                </a:solidFill>
                <a:latin typeface="ITC Avant Garde Std Md" panose="020B0602020202020204" pitchFamily="34" charset="0"/>
                <a:ea typeface="Tahoma" panose="020B0604030504040204" pitchFamily="34" charset="0"/>
                <a:cs typeface="Cordia New" panose="020B0304020202020204" pitchFamily="34" charset="-34"/>
              </a:rPr>
              <a:t>Just Transition and Skills Requirements</a:t>
            </a:r>
            <a:endParaRPr lang="en-GB" sz="4000" b="0" i="1" dirty="0">
              <a:solidFill>
                <a:srgbClr val="17678F"/>
              </a:solidFill>
              <a:latin typeface="ITC Avant Garde Std Md" panose="020B0602020202020204" pitchFamily="34" charset="0"/>
              <a:ea typeface="Tahoma" panose="020B060403050404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9717A-369E-4DEA-87B8-5ACE8B7ED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545" y="1842553"/>
            <a:ext cx="9778555" cy="2029492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17678F"/>
                </a:solidFill>
                <a:latin typeface="ITC Avant Garde Std Md" panose="020B0602020202020204" pitchFamily="34" charset="0"/>
                <a:ea typeface="Tahoma" panose="020B0604030504040204" pitchFamily="34" charset="0"/>
                <a:cs typeface="Cordia New" panose="020B0304020202020204" pitchFamily="34" charset="-34"/>
              </a:rPr>
              <a:t>Coal Regions in Transition: investing in renewables</a:t>
            </a:r>
            <a:endParaRPr lang="x-none" sz="5400" dirty="0">
              <a:solidFill>
                <a:srgbClr val="17678F"/>
              </a:solidFill>
              <a:latin typeface="ITC Avant Garde Std Md" panose="020B0602020202020204" pitchFamily="34" charset="0"/>
              <a:ea typeface="Tahoma" panose="020B0604030504040204" pitchFamily="34" charset="0"/>
              <a:cs typeface="Cordia New" panose="020B0304020202020204" pitchFamily="34" charset="-3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8BC99A8-7083-4289-A3CB-5780D109B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64" y="401461"/>
            <a:ext cx="3491263" cy="88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02A229-5BCE-4322-BFD2-04E2800D08B4}"/>
              </a:ext>
            </a:extLst>
          </p:cNvPr>
          <p:cNvSpPr txBox="1">
            <a:spLocks/>
          </p:cNvSpPr>
          <p:nvPr/>
        </p:nvSpPr>
        <p:spPr>
          <a:xfrm>
            <a:off x="3894776" y="4221088"/>
            <a:ext cx="4402441" cy="2029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600" spc="500" dirty="0">
              <a:solidFill>
                <a:srgbClr val="004A60"/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33E99C-D33D-4013-9F77-848364C1687F}"/>
              </a:ext>
            </a:extLst>
          </p:cNvPr>
          <p:cNvSpPr txBox="1">
            <a:spLocks/>
          </p:cNvSpPr>
          <p:nvPr/>
        </p:nvSpPr>
        <p:spPr bwMode="auto">
          <a:xfrm>
            <a:off x="0" y="5930494"/>
            <a:ext cx="12192000" cy="852636"/>
          </a:xfrm>
          <a:prstGeom prst="rect">
            <a:avLst/>
          </a:prstGeom>
          <a:solidFill>
            <a:srgbClr val="17678F"/>
          </a:solidFill>
          <a:ln>
            <a:noFill/>
          </a:ln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prstClr val="white"/>
                </a:solidFill>
                <a:latin typeface="ITC Avant Garde Gothic" charset="0"/>
              </a:rPr>
              <a:t>Brussels, 7 JUNE 2018</a:t>
            </a:r>
          </a:p>
          <a:p>
            <a:pPr algn="ctr" defTabSz="685800">
              <a:defRPr/>
            </a:pPr>
            <a:r>
              <a:rPr lang="en-US" altLang="en-US" sz="2000" b="1" dirty="0">
                <a:solidFill>
                  <a:prstClr val="white"/>
                </a:solidFill>
                <a:latin typeface="ITC Avant Garde Gothic" charset="0"/>
              </a:rPr>
              <a:t>EU Sustainability Week (EUSEW)</a:t>
            </a:r>
          </a:p>
        </p:txBody>
      </p:sp>
    </p:spTree>
    <p:extLst>
      <p:ext uri="{BB962C8B-B14F-4D97-AF65-F5344CB8AC3E}">
        <p14:creationId xmlns:p14="http://schemas.microsoft.com/office/powerpoint/2010/main" val="384964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217" y="421665"/>
            <a:ext cx="707200" cy="1000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20284" y="337298"/>
            <a:ext cx="263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872A6"/>
                </a:solidFill>
                <a:latin typeface="Calibri "/>
                <a:ea typeface="+mj-ea"/>
                <a:cs typeface="+mj-cs"/>
              </a:rPr>
              <a:t>Onshore Wind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9383" y="800020"/>
            <a:ext cx="11886600" cy="5932243"/>
            <a:chOff x="3171921" y="-60210"/>
            <a:chExt cx="8940340" cy="65049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5313"/>
            <a:stretch/>
          </p:blipFill>
          <p:spPr>
            <a:xfrm>
              <a:off x="7606979" y="2491895"/>
              <a:ext cx="4410702" cy="3952814"/>
            </a:xfrm>
            <a:prstGeom prst="rect">
              <a:avLst/>
            </a:prstGeom>
            <a:solidFill>
              <a:srgbClr val="ED7D31"/>
            </a:solidFill>
            <a:ln w="28575">
              <a:solidFill>
                <a:srgbClr val="FF9452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3171921" y="2528148"/>
              <a:ext cx="4151727" cy="3916560"/>
              <a:chOff x="3214930" y="2505933"/>
              <a:chExt cx="4151727" cy="396956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4930" y="2505933"/>
                <a:ext cx="4151727" cy="3969564"/>
              </a:xfrm>
              <a:prstGeom prst="rect">
                <a:avLst/>
              </a:prstGeom>
              <a:ln w="28575">
                <a:solidFill>
                  <a:srgbClr val="00A5D6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/>
              <a:srcRect t="12344" r="16739" b="17945"/>
              <a:stretch/>
            </p:blipFill>
            <p:spPr>
              <a:xfrm>
                <a:off x="5813549" y="4819123"/>
                <a:ext cx="574372" cy="670094"/>
              </a:xfrm>
              <a:prstGeom prst="rect">
                <a:avLst/>
              </a:prstGeom>
              <a:ln w="28575">
                <a:solidFill>
                  <a:schemeClr val="bg1"/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221306" y="-60210"/>
              <a:ext cx="8890955" cy="2211147"/>
              <a:chOff x="4831102" y="-86839"/>
              <a:chExt cx="7324283" cy="221114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1102" y="757661"/>
                <a:ext cx="7324283" cy="63480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79124" y="1349778"/>
                <a:ext cx="7020000" cy="77453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79124" y="335910"/>
                <a:ext cx="1212380" cy="51960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/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46039" y="-86839"/>
                <a:ext cx="668449" cy="809334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79124" y="1382755"/>
              <a:ext cx="2466324" cy="768183"/>
            </a:xfrm>
            <a:prstGeom prst="rect">
              <a:avLst/>
            </a:prstGeom>
            <a:noFill/>
            <a:ln w="28575">
              <a:solidFill>
                <a:srgbClr val="00A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45531" y="1383561"/>
              <a:ext cx="1177182" cy="767377"/>
            </a:xfrm>
            <a:prstGeom prst="rect">
              <a:avLst/>
            </a:prstGeom>
            <a:noFill/>
            <a:ln w="28575">
              <a:solidFill>
                <a:srgbClr val="FF94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7531" y="382255"/>
              <a:ext cx="5444421" cy="50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  <a:ea typeface="+mj-ea"/>
                  <a:cs typeface="+mj-cs"/>
                </a:rPr>
                <a:t>50 MW onshore wind: 144 420 person-days</a:t>
              </a:r>
            </a:p>
          </p:txBody>
        </p:sp>
      </p:grpSp>
      <p:sp>
        <p:nvSpPr>
          <p:cNvPr id="18" name="Rectangle 17">
            <a:extLst/>
          </p:cNvPr>
          <p:cNvSpPr/>
          <p:nvPr/>
        </p:nvSpPr>
        <p:spPr>
          <a:xfrm>
            <a:off x="10625026" y="2711505"/>
            <a:ext cx="15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IRENA, 2017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7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843" y="242502"/>
            <a:ext cx="762945" cy="106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52" y="861391"/>
            <a:ext cx="2009806" cy="57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581" y="563806"/>
            <a:ext cx="1107360" cy="80231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0009" y="2099773"/>
            <a:ext cx="11423621" cy="641657"/>
            <a:chOff x="5420454" y="1472022"/>
            <a:chExt cx="7020000" cy="4967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0454" y="1472022"/>
              <a:ext cx="7020000" cy="4759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9115" y="1492870"/>
              <a:ext cx="895246" cy="47592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466" y="1387481"/>
            <a:ext cx="11551969" cy="739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6476" y="970990"/>
            <a:ext cx="596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ea typeface="+mj-ea"/>
                <a:cs typeface="+mj-cs"/>
              </a:rPr>
              <a:t>500 MW offshore wind: 2.1 million person-days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71357" y="2088603"/>
            <a:ext cx="1458486" cy="641657"/>
          </a:xfrm>
          <a:prstGeom prst="rect">
            <a:avLst/>
          </a:prstGeom>
          <a:noFill/>
          <a:ln w="28575">
            <a:solidFill>
              <a:srgbClr val="DAA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280686" y="2072845"/>
            <a:ext cx="1507406" cy="632994"/>
          </a:xfrm>
          <a:prstGeom prst="rect">
            <a:avLst/>
          </a:prstGeom>
          <a:noFill/>
          <a:ln w="28575">
            <a:solidFill>
              <a:srgbClr val="36A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708" y="3095734"/>
            <a:ext cx="5336388" cy="3621718"/>
          </a:xfrm>
          <a:prstGeom prst="rect">
            <a:avLst/>
          </a:prstGeom>
          <a:ln w="28575">
            <a:solidFill>
              <a:srgbClr val="DAAAD4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4647" y="3095734"/>
            <a:ext cx="5336388" cy="3621718"/>
          </a:xfrm>
          <a:prstGeom prst="rect">
            <a:avLst/>
          </a:prstGeom>
          <a:ln w="28575">
            <a:solidFill>
              <a:srgbClr val="36AAC3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65602" y="363855"/>
            <a:ext cx="2675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872A6"/>
                </a:solidFill>
                <a:latin typeface="Calibri "/>
                <a:ea typeface="+mj-ea"/>
                <a:cs typeface="+mj-cs"/>
              </a:rPr>
              <a:t>Offshore Wind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9422" y="2197737"/>
            <a:ext cx="73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0.1%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2466" y="2278806"/>
            <a:ext cx="73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0.3%</a:t>
            </a:r>
            <a:endParaRPr lang="en-GB" b="1" dirty="0"/>
          </a:p>
        </p:txBody>
      </p:sp>
      <p:sp>
        <p:nvSpPr>
          <p:cNvPr id="19" name="Rectangle 18">
            <a:extLst/>
          </p:cNvPr>
          <p:cNvSpPr/>
          <p:nvPr/>
        </p:nvSpPr>
        <p:spPr>
          <a:xfrm>
            <a:off x="10748813" y="2700427"/>
            <a:ext cx="15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IRENA, 2018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1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6749" y="266994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872A6"/>
                </a:solidFill>
                <a:latin typeface="Calibri "/>
              </a:rPr>
              <a:t>Adjustment Programmes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6983464"/>
              </p:ext>
            </p:extLst>
          </p:nvPr>
        </p:nvGraphicFramePr>
        <p:xfrm>
          <a:off x="0" y="1077802"/>
          <a:ext cx="118769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>
            <a:extLst/>
          </p:cNvPr>
          <p:cNvGrpSpPr/>
          <p:nvPr/>
        </p:nvGrpSpPr>
        <p:grpSpPr>
          <a:xfrm>
            <a:off x="185386" y="170762"/>
            <a:ext cx="114939" cy="777240"/>
            <a:chOff x="247324" y="1325563"/>
            <a:chExt cx="114939" cy="777240"/>
          </a:xfrm>
          <a:solidFill>
            <a:srgbClr val="E0D563"/>
          </a:solidFill>
        </p:grpSpPr>
        <p:cxnSp>
          <p:nvCxnSpPr>
            <p:cNvPr id="24" name="Straight Connector 23">
              <a:extLst/>
            </p:cNvPr>
            <p:cNvCxnSpPr/>
            <p:nvPr/>
          </p:nvCxnSpPr>
          <p:spPr>
            <a:xfrm>
              <a:off x="247324" y="1325563"/>
              <a:ext cx="0" cy="777240"/>
            </a:xfrm>
            <a:prstGeom prst="line">
              <a:avLst/>
            </a:prstGeom>
            <a:grpFill/>
            <a:ln w="76200">
              <a:solidFill>
                <a:srgbClr val="E0D5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/>
            </p:cNvPr>
            <p:cNvSpPr/>
            <p:nvPr/>
          </p:nvSpPr>
          <p:spPr>
            <a:xfrm rot="5400000">
              <a:off x="202243" y="1668463"/>
              <a:ext cx="228600" cy="91440"/>
            </a:xfrm>
            <a:prstGeom prst="triangle">
              <a:avLst/>
            </a:prstGeom>
            <a:grpFill/>
            <a:ln>
              <a:solidFill>
                <a:srgbClr val="E0D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235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180" y="266995"/>
            <a:ext cx="281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872A6"/>
                </a:solidFill>
                <a:latin typeface="Calibri "/>
                <a:ea typeface="+mj-ea"/>
                <a:cs typeface="+mj-cs"/>
              </a:rPr>
              <a:t>Priority Actions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1612433"/>
              </p:ext>
            </p:extLst>
          </p:nvPr>
        </p:nvGraphicFramePr>
        <p:xfrm>
          <a:off x="0" y="1077802"/>
          <a:ext cx="118769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>
            <a:extLst/>
          </p:cNvPr>
          <p:cNvGrpSpPr/>
          <p:nvPr/>
        </p:nvGrpSpPr>
        <p:grpSpPr>
          <a:xfrm>
            <a:off x="185386" y="170762"/>
            <a:ext cx="114939" cy="777240"/>
            <a:chOff x="247324" y="1325563"/>
            <a:chExt cx="114939" cy="777240"/>
          </a:xfrm>
          <a:solidFill>
            <a:srgbClr val="E0D563"/>
          </a:solidFill>
        </p:grpSpPr>
        <p:cxnSp>
          <p:nvCxnSpPr>
            <p:cNvPr id="24" name="Straight Connector 23">
              <a:extLst/>
            </p:cNvPr>
            <p:cNvCxnSpPr/>
            <p:nvPr/>
          </p:nvCxnSpPr>
          <p:spPr>
            <a:xfrm>
              <a:off x="247324" y="1325563"/>
              <a:ext cx="0" cy="777240"/>
            </a:xfrm>
            <a:prstGeom prst="line">
              <a:avLst/>
            </a:prstGeom>
            <a:grpFill/>
            <a:ln w="76200">
              <a:solidFill>
                <a:srgbClr val="E0D5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>
              <a:extLst/>
            </p:cNvPr>
            <p:cNvSpPr/>
            <p:nvPr/>
          </p:nvSpPr>
          <p:spPr>
            <a:xfrm rot="5400000">
              <a:off x="202243" y="1668463"/>
              <a:ext cx="228600" cy="91440"/>
            </a:xfrm>
            <a:prstGeom prst="triangle">
              <a:avLst/>
            </a:prstGeom>
            <a:grpFill/>
            <a:ln>
              <a:solidFill>
                <a:srgbClr val="E0D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8132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6E12BE-C066-445D-A989-53E4FEE6E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5" y="464770"/>
            <a:ext cx="3275530" cy="83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9" name="Group 17">
            <a:extLst>
              <a:ext uri="{FF2B5EF4-FFF2-40B4-BE49-F238E27FC236}">
                <a16:creationId xmlns:a16="http://schemas.microsoft.com/office/drawing/2014/main" id="{F64D6483-17AA-47EF-B118-FBE76C127DA8}"/>
              </a:ext>
            </a:extLst>
          </p:cNvPr>
          <p:cNvGrpSpPr>
            <a:grpSpLocks/>
          </p:cNvGrpSpPr>
          <p:nvPr/>
        </p:nvGrpSpPr>
        <p:grpSpPr bwMode="auto">
          <a:xfrm>
            <a:off x="623392" y="4077072"/>
            <a:ext cx="12087482" cy="1991627"/>
            <a:chOff x="-2862251" y="4456943"/>
            <a:chExt cx="11855741" cy="1955192"/>
          </a:xfrm>
        </p:grpSpPr>
        <p:sp>
          <p:nvSpPr>
            <p:cNvPr id="82950" name="TextBox 19">
              <a:extLst>
                <a:ext uri="{FF2B5EF4-FFF2-40B4-BE49-F238E27FC236}">
                  <a16:creationId xmlns:a16="http://schemas.microsoft.com/office/drawing/2014/main" id="{2D0D9AD7-A324-41F1-8D0F-8555D1944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77772" y="4542425"/>
              <a:ext cx="5317684" cy="41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baseline="30000">
                  <a:solidFill>
                    <a:srgbClr val="0872A6"/>
                  </a:solidFill>
                </a:rPr>
                <a:t>www.irena.org</a:t>
              </a:r>
            </a:p>
          </p:txBody>
        </p:sp>
        <p:sp>
          <p:nvSpPr>
            <p:cNvPr id="82951" name="TextBox 20">
              <a:extLst>
                <a:ext uri="{FF2B5EF4-FFF2-40B4-BE49-F238E27FC236}">
                  <a16:creationId xmlns:a16="http://schemas.microsoft.com/office/drawing/2014/main" id="{6B019D73-1B48-41E4-8178-396156F6B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77772" y="5274860"/>
              <a:ext cx="5317684" cy="41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baseline="30000">
                  <a:solidFill>
                    <a:srgbClr val="0872A6"/>
                  </a:solidFill>
                </a:rPr>
                <a:t>www.twitter.com/irena</a:t>
              </a:r>
            </a:p>
          </p:txBody>
        </p:sp>
        <p:sp>
          <p:nvSpPr>
            <p:cNvPr id="82952" name="TextBox 21">
              <a:extLst>
                <a:ext uri="{FF2B5EF4-FFF2-40B4-BE49-F238E27FC236}">
                  <a16:creationId xmlns:a16="http://schemas.microsoft.com/office/drawing/2014/main" id="{4CA86491-1E55-4A54-928B-9D1896C0C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77772" y="5838058"/>
              <a:ext cx="4831781" cy="57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baseline="30000" dirty="0">
                  <a:solidFill>
                    <a:srgbClr val="0872A6"/>
                  </a:solidFill>
                </a:rPr>
                <a:t>www.facebook.com/irena.org</a:t>
              </a:r>
              <a:endParaRPr lang="en-US" altLang="en-US" sz="3200" b="1" dirty="0">
                <a:solidFill>
                  <a:srgbClr val="0872A6"/>
                </a:solidFill>
              </a:endParaRPr>
            </a:p>
          </p:txBody>
        </p:sp>
        <p:sp>
          <p:nvSpPr>
            <p:cNvPr id="82953" name="TextBox 22">
              <a:extLst>
                <a:ext uri="{FF2B5EF4-FFF2-40B4-BE49-F238E27FC236}">
                  <a16:creationId xmlns:a16="http://schemas.microsoft.com/office/drawing/2014/main" id="{1725A329-7361-41FF-A903-506108142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443" y="4466102"/>
              <a:ext cx="5774885" cy="57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baseline="30000">
                  <a:solidFill>
                    <a:srgbClr val="0872A6"/>
                  </a:solidFill>
                </a:rPr>
                <a:t>www.instagram.com/irenaimages</a:t>
              </a:r>
              <a:endParaRPr lang="en-US" altLang="en-US" sz="3200" b="1">
                <a:solidFill>
                  <a:srgbClr val="0872A6"/>
                </a:solidFill>
              </a:endParaRPr>
            </a:p>
          </p:txBody>
        </p:sp>
        <p:pic>
          <p:nvPicPr>
            <p:cNvPr id="82954" name="Picture 23">
              <a:extLst>
                <a:ext uri="{FF2B5EF4-FFF2-40B4-BE49-F238E27FC236}">
                  <a16:creationId xmlns:a16="http://schemas.microsoft.com/office/drawing/2014/main" id="{3C1D9D58-8CB8-42D4-B2DE-4F9D0F142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62251" y="4456943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5" name="Picture 24">
              <a:extLst>
                <a:ext uri="{FF2B5EF4-FFF2-40B4-BE49-F238E27FC236}">
                  <a16:creationId xmlns:a16="http://schemas.microsoft.com/office/drawing/2014/main" id="{11C5E484-BF6F-47C9-8BA6-4A2690B63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0142" y="5909155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6" name="Picture 25">
              <a:extLst>
                <a:ext uri="{FF2B5EF4-FFF2-40B4-BE49-F238E27FC236}">
                  <a16:creationId xmlns:a16="http://schemas.microsoft.com/office/drawing/2014/main" id="{BE8B61F1-44F9-439D-B3F3-0BF75BF43A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807" y="4456943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7" name="TextBox 26">
              <a:extLst>
                <a:ext uri="{FF2B5EF4-FFF2-40B4-BE49-F238E27FC236}">
                  <a16:creationId xmlns:a16="http://schemas.microsoft.com/office/drawing/2014/main" id="{D51B4B1A-30BA-40AF-9590-573418946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378" y="5187045"/>
              <a:ext cx="5871112" cy="57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baseline="30000">
                  <a:solidFill>
                    <a:srgbClr val="0872A6"/>
                  </a:solidFill>
                </a:rPr>
                <a:t>www.flickr.com/photos/irenaimages</a:t>
              </a:r>
              <a:endParaRPr lang="en-US" altLang="en-US" sz="3200" b="1">
                <a:solidFill>
                  <a:srgbClr val="0872A6"/>
                </a:solidFill>
              </a:endParaRPr>
            </a:p>
          </p:txBody>
        </p:sp>
        <p:pic>
          <p:nvPicPr>
            <p:cNvPr id="82958" name="Picture 27">
              <a:extLst>
                <a:ext uri="{FF2B5EF4-FFF2-40B4-BE49-F238E27FC236}">
                  <a16:creationId xmlns:a16="http://schemas.microsoft.com/office/drawing/2014/main" id="{89B26AC9-B5BE-4CCD-9CF9-C50D34E90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961" y="5909155"/>
              <a:ext cx="463045" cy="46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9" name="Picture 28">
              <a:extLst>
                <a:ext uri="{FF2B5EF4-FFF2-40B4-BE49-F238E27FC236}">
                  <a16:creationId xmlns:a16="http://schemas.microsoft.com/office/drawing/2014/main" id="{FCF8C0DC-4E72-44DD-814A-809FA4AD4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62251" y="5182213"/>
              <a:ext cx="472708" cy="47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0" name="Picture 29">
              <a:extLst>
                <a:ext uri="{FF2B5EF4-FFF2-40B4-BE49-F238E27FC236}">
                  <a16:creationId xmlns:a16="http://schemas.microsoft.com/office/drawing/2014/main" id="{67ADF029-9A37-47E9-BFB3-A45994053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961" y="5187044"/>
              <a:ext cx="463045" cy="46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30">
              <a:extLst>
                <a:ext uri="{FF2B5EF4-FFF2-40B4-BE49-F238E27FC236}">
                  <a16:creationId xmlns:a16="http://schemas.microsoft.com/office/drawing/2014/main" id="{BEC7CC36-BDA5-407B-8098-EB9D6D54E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874" y="5838058"/>
              <a:ext cx="5470086" cy="574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baseline="30000">
                  <a:solidFill>
                    <a:srgbClr val="0872A6"/>
                  </a:solidFill>
                </a:rPr>
                <a:t>www.youtube.com/user/irenaorg</a:t>
              </a:r>
              <a:endParaRPr lang="en-US" altLang="en-US" sz="3200" b="1">
                <a:solidFill>
                  <a:srgbClr val="0872A6"/>
                </a:solidFill>
              </a:endParaRPr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id="{7406A809-F144-4E29-9A85-CC501531D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18" y="6327671"/>
            <a:ext cx="1109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/>
              <a:t>Copyright © IRENA 2018</a:t>
            </a:r>
          </a:p>
          <a:p>
            <a:r>
              <a:rPr lang="en-US" altLang="en-US" sz="1200" dirty="0"/>
              <a:t>Unless otherwise indicated, material in this slide deck may be used freely, shared or reprinted, so long as IRENA is acknowledged as the source.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BA237F-8B65-42CA-AF21-A1C0F87A0239}"/>
              </a:ext>
            </a:extLst>
          </p:cNvPr>
          <p:cNvSpPr/>
          <p:nvPr/>
        </p:nvSpPr>
        <p:spPr>
          <a:xfrm>
            <a:off x="635738" y="1860006"/>
            <a:ext cx="104905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know more about the </a:t>
            </a:r>
            <a:r>
              <a:rPr lang="en-US" sz="2400" baseline="30000" dirty="0">
                <a:solidFill>
                  <a:srgbClr val="002060"/>
                </a:solidFill>
              </a:rPr>
              <a:t>Global Energy Transformation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this and other IRENA publications are available for download from </a:t>
            </a:r>
            <a:r>
              <a:rPr lang="en-US" sz="2400" baseline="30000" dirty="0">
                <a:solidFill>
                  <a:srgbClr val="002060"/>
                </a:solidFill>
                <a:hlinkClick r:id="rId10"/>
              </a:rPr>
              <a:t>www.irena.org/publications</a:t>
            </a:r>
            <a:endParaRPr lang="en-US" sz="2400" baseline="300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further information or to provide feedback, please contact IRENA at </a:t>
            </a:r>
            <a:r>
              <a:rPr lang="en-US" sz="2000" baseline="30000" dirty="0">
                <a:solidFill>
                  <a:srgbClr val="0872A6"/>
                </a:solidFill>
                <a:hlinkClick r:id="rId11"/>
              </a:rPr>
              <a:t>info@irena.org</a:t>
            </a:r>
            <a:endParaRPr lang="en-US" sz="2000" baseline="30000" dirty="0">
              <a:solidFill>
                <a:srgbClr val="0872A6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further information or to provide feedback on the socio-economic analysis please contact the Policy team at 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hlinkClick r:id="rId12"/>
              </a:rPr>
              <a:t>policy@irena.org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on the REmap analysis please contact the REmap team at </a:t>
            </a:r>
            <a:r>
              <a:rPr lang="en-US" altLang="en-US" sz="2000" baseline="30000" dirty="0">
                <a:solidFill>
                  <a:srgbClr val="0872A6"/>
                </a:solidFill>
                <a:hlinkClick r:id="rId13"/>
              </a:rPr>
              <a:t>remap@irena.org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6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99CAE3-4FB9-41DC-B7D6-D52C6A64E0EB}"/>
              </a:ext>
            </a:extLst>
          </p:cNvPr>
          <p:cNvSpPr txBox="1">
            <a:spLocks/>
          </p:cNvSpPr>
          <p:nvPr/>
        </p:nvSpPr>
        <p:spPr>
          <a:xfrm>
            <a:off x="424659" y="-54253"/>
            <a:ext cx="9472006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872A6"/>
                </a:solidFill>
                <a:latin typeface="Calibri "/>
              </a:rPr>
              <a:t>Renewable energy jobs</a:t>
            </a:r>
          </a:p>
        </p:txBody>
      </p:sp>
      <p:grpSp>
        <p:nvGrpSpPr>
          <p:cNvPr id="10" name="Group 9">
            <a:extLst/>
          </p:cNvPr>
          <p:cNvGrpSpPr/>
          <p:nvPr/>
        </p:nvGrpSpPr>
        <p:grpSpPr>
          <a:xfrm>
            <a:off x="185386" y="77570"/>
            <a:ext cx="114939" cy="777240"/>
            <a:chOff x="247324" y="1325563"/>
            <a:chExt cx="114939" cy="777240"/>
          </a:xfrm>
          <a:solidFill>
            <a:srgbClr val="E0D563"/>
          </a:solidFill>
        </p:grpSpPr>
        <p:cxnSp>
          <p:nvCxnSpPr>
            <p:cNvPr id="11" name="Straight Connector 10">
              <a:extLst/>
            </p:cNvPr>
            <p:cNvCxnSpPr/>
            <p:nvPr/>
          </p:nvCxnSpPr>
          <p:spPr>
            <a:xfrm>
              <a:off x="247324" y="1325563"/>
              <a:ext cx="0" cy="777240"/>
            </a:xfrm>
            <a:prstGeom prst="line">
              <a:avLst/>
            </a:prstGeom>
            <a:grpFill/>
            <a:ln w="76200">
              <a:solidFill>
                <a:srgbClr val="E0D5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/>
            </p:cNvPr>
            <p:cNvSpPr/>
            <p:nvPr/>
          </p:nvSpPr>
          <p:spPr>
            <a:xfrm rot="5400000">
              <a:off x="202243" y="1668463"/>
              <a:ext cx="228600" cy="91440"/>
            </a:xfrm>
            <a:prstGeom prst="triangle">
              <a:avLst/>
            </a:prstGeom>
            <a:grpFill/>
            <a:ln>
              <a:solidFill>
                <a:srgbClr val="E0D5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111724" y="1693510"/>
            <a:ext cx="0" cy="42151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59600" y="1493455"/>
            <a:ext cx="3739551" cy="4460938"/>
            <a:chOff x="8233706" y="1492004"/>
            <a:chExt cx="3739551" cy="4460938"/>
          </a:xfrm>
        </p:grpSpPr>
        <p:sp>
          <p:nvSpPr>
            <p:cNvPr id="17" name="Rectangle 16"/>
            <p:cNvSpPr/>
            <p:nvPr/>
          </p:nvSpPr>
          <p:spPr>
            <a:xfrm>
              <a:off x="8799893" y="1492004"/>
              <a:ext cx="27751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000" b="1" i="1" dirty="0">
                  <a:solidFill>
                    <a:srgbClr val="0872A6"/>
                  </a:solidFill>
                  <a:latin typeface="Arial"/>
                </a:rPr>
                <a:t>Losses in fossil fuels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5542" y="4178106"/>
              <a:ext cx="512369" cy="58139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1926" y="5377621"/>
              <a:ext cx="505985" cy="57165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026611" y="2145050"/>
              <a:ext cx="29113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alibri" panose="020F0502020204030204" pitchFamily="34" charset="0"/>
                </a:rPr>
                <a:t>Oil and Gas: </a:t>
              </a:r>
              <a:r>
                <a:rPr lang="en-GB" sz="2000" i="1" dirty="0">
                  <a:latin typeface="Calibri" panose="020F0502020204030204" pitchFamily="34" charset="0"/>
                </a:rPr>
                <a:t>(2015-2016)</a:t>
              </a:r>
            </a:p>
            <a:p>
              <a:pPr algn="ctr"/>
              <a:r>
                <a:rPr lang="en-GB" sz="2000" dirty="0">
                  <a:latin typeface="Calibri" panose="020F0502020204030204" pitchFamily="34" charset="0"/>
                </a:rPr>
                <a:t>440,000 jobs lost globally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76320" y="5306611"/>
              <a:ext cx="2880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  <a:ea typeface="Calibri" panose="020F0502020204030204" pitchFamily="34" charset="0"/>
                </a:rPr>
                <a:t>Plans to close 5,600 coal </a:t>
              </a:r>
              <a:r>
                <a:rPr lang="en-GB" sz="18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</a:rPr>
                <a:t>mines</a:t>
              </a:r>
              <a:r>
                <a:rPr lang="en-GB" sz="1800" dirty="0">
                  <a:latin typeface="Calibri" panose="020F0502020204030204" pitchFamily="34" charset="0"/>
                  <a:ea typeface="Calibri" panose="020F0502020204030204" pitchFamily="34" charset="0"/>
                </a:rPr>
                <a:t> - </a:t>
              </a:r>
              <a:r>
                <a:rPr lang="en-US" sz="1800" dirty="0">
                  <a:latin typeface="Calibri" panose="020F0502020204030204" pitchFamily="34" charset="0"/>
                </a:rPr>
                <a:t>1.3 million job losses</a:t>
              </a:r>
              <a:endParaRPr lang="en-GB" sz="1800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/>
            <a:srcRect l="3791" r="58496" b="5507"/>
            <a:stretch/>
          </p:blipFill>
          <p:spPr>
            <a:xfrm>
              <a:off x="8233706" y="2177206"/>
              <a:ext cx="792905" cy="67573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72285" t="40802" r="6326" b="1275"/>
            <a:stretch/>
          </p:blipFill>
          <p:spPr>
            <a:xfrm>
              <a:off x="8285046" y="3342186"/>
              <a:ext cx="762766" cy="70259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981760" y="4221088"/>
              <a:ext cx="29590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70% jobs decline in 3 decades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97634" y="4790942"/>
              <a:ext cx="29756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800" dirty="0">
                  <a:latin typeface="Calibri" panose="020F0502020204030204" pitchFamily="34" charset="0"/>
                </a:rPr>
                <a:t>90% jobs decline in 3 decades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74731" y="3693483"/>
              <a:ext cx="7184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latin typeface="Calibri" panose="020F0502020204030204" pitchFamily="34" charset="0"/>
                </a:rPr>
                <a:t>Coal:</a:t>
              </a:r>
              <a:endParaRPr lang="en-GB" sz="200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1576" y="4730232"/>
              <a:ext cx="637163" cy="637163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241625" y="890871"/>
            <a:ext cx="8208920" cy="5007023"/>
            <a:chOff x="4263992" y="1224616"/>
            <a:chExt cx="8208920" cy="50070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61982">
              <a:off x="5947030" y="2654967"/>
              <a:ext cx="3506703" cy="24558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3992" y="4358268"/>
              <a:ext cx="1842602" cy="18733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702" y="1224616"/>
              <a:ext cx="2427336" cy="246397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873332" y="3938595"/>
              <a:ext cx="15995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 energy </a:t>
              </a:r>
              <a:r>
                <a:rPr lang="en-GB" sz="1600" dirty="0"/>
                <a:t>efficiency </a:t>
              </a:r>
            </a:p>
            <a:p>
              <a:r>
                <a:rPr lang="en-GB" sz="1600" dirty="0"/>
                <a:t>and grid enhancement</a:t>
              </a:r>
              <a:endParaRPr lang="en-US" sz="1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84410" y="4841745"/>
            <a:ext cx="5733960" cy="1909482"/>
            <a:chOff x="6518043" y="4860662"/>
            <a:chExt cx="5733960" cy="1909482"/>
          </a:xfrm>
        </p:grpSpPr>
        <p:sp>
          <p:nvSpPr>
            <p:cNvPr id="35" name="Rectangle 34"/>
            <p:cNvSpPr/>
            <p:nvPr/>
          </p:nvSpPr>
          <p:spPr>
            <a:xfrm>
              <a:off x="6634660" y="4860662"/>
              <a:ext cx="5552037" cy="184597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518043" y="5194281"/>
              <a:ext cx="2679802" cy="1554623"/>
              <a:chOff x="6990439" y="3771325"/>
              <a:chExt cx="2435269" cy="15546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990439" y="4310285"/>
                <a:ext cx="243526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alibri" panose="020F0502020204030204" pitchFamily="34" charset="0"/>
                  </a:rPr>
                  <a:t>Fossil fuel sector </a:t>
                </a:r>
                <a:r>
                  <a:rPr lang="en-GB" sz="2000" b="1" dirty="0">
                    <a:solidFill>
                      <a:srgbClr val="CC9B00"/>
                    </a:solidFill>
                    <a:latin typeface="Calibri" panose="020F0502020204030204" pitchFamily="34" charset="0"/>
                  </a:rPr>
                  <a:t>is estimated to lose 7.4 million jobs in 2050.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5"/>
              <a:srcRect l="3791" r="58496" b="5507"/>
              <a:stretch/>
            </p:blipFill>
            <p:spPr>
              <a:xfrm>
                <a:off x="7563503" y="3771325"/>
                <a:ext cx="540497" cy="51654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5"/>
              <a:srcRect l="72285" t="40802" r="6326" b="1275"/>
              <a:stretch/>
            </p:blipFill>
            <p:spPr>
              <a:xfrm>
                <a:off x="8208074" y="3771325"/>
                <a:ext cx="527441" cy="516546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9257792" y="4918362"/>
              <a:ext cx="2994211" cy="1851782"/>
              <a:chOff x="9030641" y="2674617"/>
              <a:chExt cx="2994211" cy="185178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030641" y="3510736"/>
                <a:ext cx="299421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alibri" panose="020F0502020204030204" pitchFamily="34" charset="0"/>
                  </a:rPr>
                  <a:t>Jobs in renewables </a:t>
                </a:r>
                <a:r>
                  <a:rPr lang="en-GB" sz="2000" b="1" dirty="0">
                    <a:solidFill>
                      <a:srgbClr val="CC9B00"/>
                    </a:solidFill>
                    <a:latin typeface="Calibri" panose="020F0502020204030204" pitchFamily="34" charset="0"/>
                  </a:rPr>
                  <a:t>are estimated to grow to   28.8 million in 2050. </a:t>
                </a: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81111" y="2674617"/>
                <a:ext cx="1636064" cy="921420"/>
              </a:xfrm>
              <a:prstGeom prst="rect">
                <a:avLst/>
              </a:prstGeom>
            </p:spPr>
          </p:pic>
        </p:grp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7" b="5625"/>
          <a:stretch/>
        </p:blipFill>
        <p:spPr>
          <a:xfrm>
            <a:off x="9488382" y="3370218"/>
            <a:ext cx="1362583" cy="139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5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99CAE3-4FB9-41DC-B7D6-D52C6A64E0EB}"/>
              </a:ext>
            </a:extLst>
          </p:cNvPr>
          <p:cNvSpPr txBox="1">
            <a:spLocks/>
          </p:cNvSpPr>
          <p:nvPr/>
        </p:nvSpPr>
        <p:spPr>
          <a:xfrm>
            <a:off x="384370" y="146337"/>
            <a:ext cx="930969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872A6"/>
                </a:solidFill>
                <a:latin typeface="Calibri "/>
              </a:rPr>
              <a:t>Reduction in Energy-related CO</a:t>
            </a:r>
            <a:r>
              <a:rPr lang="en-US" sz="3200" b="1" baseline="-25000" dirty="0">
                <a:solidFill>
                  <a:srgbClr val="0872A6"/>
                </a:solidFill>
                <a:latin typeface="Calibri "/>
              </a:rPr>
              <a:t>2 </a:t>
            </a:r>
            <a:r>
              <a:rPr lang="en-US" sz="3200" b="1" dirty="0">
                <a:solidFill>
                  <a:srgbClr val="0872A6"/>
                </a:solidFill>
                <a:latin typeface="Calibri "/>
              </a:rPr>
              <a:t>under </a:t>
            </a:r>
            <a:r>
              <a:rPr lang="en-US" sz="3200" b="1" dirty="0" err="1">
                <a:solidFill>
                  <a:srgbClr val="0872A6"/>
                </a:solidFill>
                <a:latin typeface="Calibri "/>
              </a:rPr>
              <a:t>REmap</a:t>
            </a:r>
            <a:r>
              <a:rPr lang="en-US" sz="3200" b="1" dirty="0">
                <a:solidFill>
                  <a:srgbClr val="0872A6"/>
                </a:solidFill>
                <a:latin typeface="Calibri 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6E69BC-C781-41FA-BC56-5E11A25CA53A}"/>
              </a:ext>
            </a:extLst>
          </p:cNvPr>
          <p:cNvSpPr/>
          <p:nvPr/>
        </p:nvSpPr>
        <p:spPr>
          <a:xfrm>
            <a:off x="222069" y="5934670"/>
            <a:ext cx="1188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</a:rPr>
              <a:t>Annual energy-related emissions are expected to remain flat (under current policies in the Reference Case) but must be reduced by over 70% to bring temperature rise to below the 2°C goal. Renewable energy and energy efficiency measures provide over 90% of the reduction required.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6572F-E66F-447F-9825-A14E5F6CD56C}"/>
              </a:ext>
            </a:extLst>
          </p:cNvPr>
          <p:cNvSpPr/>
          <p:nvPr/>
        </p:nvSpPr>
        <p:spPr>
          <a:xfrm>
            <a:off x="147750" y="1639621"/>
            <a:ext cx="8121108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000" b="1" dirty="0"/>
              <a:t>Annual energy-related CO</a:t>
            </a:r>
            <a:r>
              <a:rPr lang="en-US" sz="2000" b="1" baseline="-25000" dirty="0"/>
              <a:t>2</a:t>
            </a:r>
            <a:r>
              <a:rPr lang="en-US" sz="2000" b="1" dirty="0"/>
              <a:t> emissions and reductions, 2015-2050</a:t>
            </a:r>
            <a:endParaRPr lang="en-GB" sz="20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FB9627-E06B-4FE1-B992-E38AB29B2E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9815" r="10332" b="23181"/>
          <a:stretch/>
        </p:blipFill>
        <p:spPr>
          <a:xfrm>
            <a:off x="745342" y="2150008"/>
            <a:ext cx="7300555" cy="37268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BB255BC-BF37-4AB6-862E-6C76A01BEC3D}"/>
              </a:ext>
            </a:extLst>
          </p:cNvPr>
          <p:cNvSpPr txBox="1"/>
          <p:nvPr/>
        </p:nvSpPr>
        <p:spPr>
          <a:xfrm>
            <a:off x="8685068" y="3063871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upper limit of 2 degrees with a 2/3 chance of success:</a:t>
            </a:r>
          </a:p>
          <a:p>
            <a:endParaRPr lang="en-US" dirty="0"/>
          </a:p>
          <a:p>
            <a:r>
              <a:rPr lang="en-US" dirty="0"/>
              <a:t>790 Gt energy CO</a:t>
            </a:r>
            <a:r>
              <a:rPr lang="en-US" baseline="-25000" dirty="0"/>
              <a:t>2</a:t>
            </a:r>
            <a:r>
              <a:rPr lang="en-US" dirty="0"/>
              <a:t> emissions budget 2015-2100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701" y="1223551"/>
            <a:ext cx="963552" cy="140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3492" y="1129234"/>
            <a:ext cx="1081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Renewable energy and energy efficiency can provide over 90% of the reduction in energy-related CO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5807188" y="5179414"/>
            <a:ext cx="15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IRENA, 2018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99CAE3-4FB9-41DC-B7D6-D52C6A64E0EB}"/>
              </a:ext>
            </a:extLst>
          </p:cNvPr>
          <p:cNvSpPr txBox="1">
            <a:spLocks/>
          </p:cNvSpPr>
          <p:nvPr/>
        </p:nvSpPr>
        <p:spPr>
          <a:xfrm>
            <a:off x="384370" y="146337"/>
            <a:ext cx="930969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872A6"/>
                </a:solidFill>
                <a:latin typeface="Calibri "/>
              </a:rPr>
              <a:t>Energy Sector and Socio-economic System Transition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208040" y="2106741"/>
            <a:ext cx="2207899" cy="2493754"/>
            <a:chOff x="10212955" y="2129299"/>
            <a:chExt cx="1917154" cy="193012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2955" y="2129299"/>
              <a:ext cx="1073448" cy="1525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78575" y="2558648"/>
              <a:ext cx="1051534" cy="1500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0313" y="1553510"/>
            <a:ext cx="1343837" cy="192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1" name="Group 30"/>
          <p:cNvGrpSpPr/>
          <p:nvPr/>
        </p:nvGrpSpPr>
        <p:grpSpPr>
          <a:xfrm>
            <a:off x="87805" y="1553510"/>
            <a:ext cx="8062281" cy="2974896"/>
            <a:chOff x="108997" y="942207"/>
            <a:chExt cx="9123540" cy="2666954"/>
          </a:xfrm>
        </p:grpSpPr>
        <p:sp>
          <p:nvSpPr>
            <p:cNvPr id="32" name="Rectangle 31"/>
            <p:cNvSpPr/>
            <p:nvPr/>
          </p:nvSpPr>
          <p:spPr>
            <a:xfrm>
              <a:off x="108998" y="2550132"/>
              <a:ext cx="1384660" cy="1059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r="224" b="2118"/>
            <a:stretch/>
          </p:blipFill>
          <p:spPr>
            <a:xfrm>
              <a:off x="108997" y="942207"/>
              <a:ext cx="9123540" cy="2452396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407369" y="5412317"/>
            <a:ext cx="11784631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solidFill>
                  <a:srgbClr val="0872A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true and complete transition includes changes in the energy sector and the broader socio-economic system, and their interlinkages. </a:t>
            </a:r>
            <a:endParaRPr lang="en-GB" sz="2000" b="1" dirty="0">
              <a:solidFill>
                <a:srgbClr val="0872A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/>
          </p:cNvPr>
          <p:cNvSpPr/>
          <p:nvPr/>
        </p:nvSpPr>
        <p:spPr>
          <a:xfrm>
            <a:off x="9204935" y="4809073"/>
            <a:ext cx="15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IRENA, 2018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99CAE3-4FB9-41DC-B7D6-D52C6A64E0EB}"/>
              </a:ext>
            </a:extLst>
          </p:cNvPr>
          <p:cNvSpPr txBox="1">
            <a:spLocks/>
          </p:cNvSpPr>
          <p:nvPr/>
        </p:nvSpPr>
        <p:spPr>
          <a:xfrm>
            <a:off x="384370" y="146337"/>
            <a:ext cx="930969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872A6"/>
                </a:solidFill>
                <a:latin typeface="Calibri "/>
              </a:rPr>
              <a:t>Socio-economic Benefits of the Energy Transition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3925" b="2809"/>
          <a:stretch/>
        </p:blipFill>
        <p:spPr>
          <a:xfrm>
            <a:off x="763988" y="2785641"/>
            <a:ext cx="3315727" cy="3295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3365" r="7851" b="6936"/>
          <a:stretch/>
        </p:blipFill>
        <p:spPr>
          <a:xfrm>
            <a:off x="4079716" y="2938976"/>
            <a:ext cx="3856009" cy="2987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r="2319"/>
          <a:stretch/>
        </p:blipFill>
        <p:spPr>
          <a:xfrm>
            <a:off x="836057" y="6124623"/>
            <a:ext cx="7113135" cy="73337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096133" y="4660787"/>
            <a:ext cx="1791067" cy="1335290"/>
            <a:chOff x="9470147" y="2339674"/>
            <a:chExt cx="2592288" cy="1370661"/>
          </a:xfrm>
        </p:grpSpPr>
        <p:sp>
          <p:nvSpPr>
            <p:cNvPr id="31" name="Rounded Rectangle 30"/>
            <p:cNvSpPr/>
            <p:nvPr/>
          </p:nvSpPr>
          <p:spPr>
            <a:xfrm>
              <a:off x="9470147" y="2339674"/>
              <a:ext cx="2592288" cy="137066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029183" y="2399050"/>
              <a:ext cx="1423788" cy="3702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</a:rPr>
                <a:t>Trade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b="6412"/>
            <a:stretch/>
          </p:blipFill>
          <p:spPr>
            <a:xfrm>
              <a:off x="9740810" y="2730728"/>
              <a:ext cx="2092534" cy="93487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096955" y="3200770"/>
            <a:ext cx="1790245" cy="1304506"/>
            <a:chOff x="10317462" y="5155641"/>
            <a:chExt cx="1790245" cy="1304506"/>
          </a:xfrm>
        </p:grpSpPr>
        <p:sp>
          <p:nvSpPr>
            <p:cNvPr id="35" name="Rounded Rectangle 34"/>
            <p:cNvSpPr/>
            <p:nvPr/>
          </p:nvSpPr>
          <p:spPr>
            <a:xfrm>
              <a:off x="10317462" y="5155641"/>
              <a:ext cx="1790245" cy="13045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652304" y="5173751"/>
              <a:ext cx="1120560" cy="29571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cap="none" spc="0" dirty="0">
                  <a:ln w="0"/>
                  <a:solidFill>
                    <a:schemeClr val="bg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</a:rPr>
                <a:t>Tax rate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88191" y="5553765"/>
              <a:ext cx="1624255" cy="83145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8112036" y="4607019"/>
            <a:ext cx="1804274" cy="1345483"/>
            <a:chOff x="8454848" y="5114664"/>
            <a:chExt cx="1804274" cy="1345483"/>
          </a:xfrm>
        </p:grpSpPr>
        <p:sp>
          <p:nvSpPr>
            <p:cNvPr id="39" name="Rounded Rectangle 38"/>
            <p:cNvSpPr/>
            <p:nvPr/>
          </p:nvSpPr>
          <p:spPr>
            <a:xfrm>
              <a:off x="8468877" y="5155641"/>
              <a:ext cx="1790245" cy="13045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38010" y="5608416"/>
              <a:ext cx="1637683" cy="776801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8454848" y="5114664"/>
              <a:ext cx="172084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cap="none" spc="0" dirty="0">
                  <a:ln w="0"/>
                  <a:solidFill>
                    <a:srgbClr val="F7941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</a:rPr>
                <a:t>Indirect and induced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4631" y="3181723"/>
            <a:ext cx="1790245" cy="1304506"/>
            <a:chOff x="7890135" y="706133"/>
            <a:chExt cx="1790245" cy="1304506"/>
          </a:xfrm>
        </p:grpSpPr>
        <p:sp>
          <p:nvSpPr>
            <p:cNvPr id="43" name="Rounded Rectangle 42"/>
            <p:cNvSpPr/>
            <p:nvPr/>
          </p:nvSpPr>
          <p:spPr>
            <a:xfrm>
              <a:off x="7890135" y="706133"/>
              <a:ext cx="1790245" cy="13045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47232" y="775738"/>
              <a:ext cx="1127855" cy="2928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</a:rPr>
                <a:t>Investment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0702" y="1126012"/>
              <a:ext cx="1629331" cy="763736"/>
            </a:xfrm>
            <a:prstGeom prst="rect">
              <a:avLst/>
            </a:prstGeom>
          </p:spPr>
        </p:pic>
      </p:grpSp>
      <p:sp>
        <p:nvSpPr>
          <p:cNvPr id="46" name="Rounded Rectangle 45"/>
          <p:cNvSpPr/>
          <p:nvPr/>
        </p:nvSpPr>
        <p:spPr>
          <a:xfrm>
            <a:off x="560898" y="1134888"/>
            <a:ext cx="11327233" cy="1574640"/>
          </a:xfrm>
          <a:prstGeom prst="roundRect">
            <a:avLst/>
          </a:prstGeom>
          <a:ln w="28575">
            <a:solidFill>
              <a:srgbClr val="0872A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1859229" y="1269187"/>
            <a:ext cx="1943541" cy="1203668"/>
            <a:chOff x="2345582" y="1448414"/>
            <a:chExt cx="1555462" cy="1089100"/>
          </a:xfrm>
        </p:grpSpPr>
        <p:sp>
          <p:nvSpPr>
            <p:cNvPr id="48" name="Rounded Rectangle 47"/>
            <p:cNvSpPr/>
            <p:nvPr/>
          </p:nvSpPr>
          <p:spPr>
            <a:xfrm>
              <a:off x="2345582" y="1448414"/>
              <a:ext cx="1555462" cy="52621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+ 1.0 %</a:t>
              </a:r>
              <a:endParaRPr lang="en-GB" sz="800" baseline="-250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345582" y="2011303"/>
              <a:ext cx="1555462" cy="52621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+ 2.06</a:t>
              </a:r>
            </a:p>
            <a:p>
              <a:pPr algn="ctr"/>
              <a:r>
                <a:rPr lang="en-US" sz="1100" dirty="0"/>
                <a:t>USD trillion   </a:t>
              </a:r>
              <a:endParaRPr lang="en-GB" sz="28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7" y="1165463"/>
            <a:ext cx="1199979" cy="1329051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9618656" y="1321169"/>
            <a:ext cx="2110260" cy="1044694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+ 15 % </a:t>
            </a:r>
            <a:endParaRPr lang="en-GB" sz="2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1728" y="1294172"/>
            <a:ext cx="1211925" cy="1178683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5661298" y="1273322"/>
            <a:ext cx="2118500" cy="1199533"/>
            <a:chOff x="2607169" y="3151225"/>
            <a:chExt cx="2118500" cy="1199533"/>
          </a:xfrm>
        </p:grpSpPr>
        <p:sp>
          <p:nvSpPr>
            <p:cNvPr id="54" name="Rounded Rectangle 53"/>
            <p:cNvSpPr/>
            <p:nvPr/>
          </p:nvSpPr>
          <p:spPr>
            <a:xfrm>
              <a:off x="2607169" y="3151225"/>
              <a:ext cx="2110258" cy="52621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+ 0.14 %      </a:t>
              </a:r>
              <a:endParaRPr lang="en-GB" sz="28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615409" y="3732919"/>
              <a:ext cx="2110260" cy="6178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   + 11 </a:t>
              </a:r>
              <a:r>
                <a:rPr lang="en-US" sz="2400" dirty="0"/>
                <a:t>million</a:t>
              </a:r>
            </a:p>
            <a:p>
              <a:pPr algn="ctr"/>
              <a:r>
                <a:rPr lang="en-US" sz="1200" dirty="0"/>
                <a:t>       in the energy sector</a:t>
              </a:r>
              <a:endParaRPr lang="en-GB" sz="5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85319" y="1165463"/>
            <a:ext cx="859899" cy="1467615"/>
            <a:chOff x="1180274" y="3142282"/>
            <a:chExt cx="859899" cy="1467615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0274" y="3142282"/>
              <a:ext cx="859899" cy="109637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216049" y="4148232"/>
              <a:ext cx="744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50899A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Jobs</a:t>
              </a:r>
              <a:endParaRPr lang="en-GB" sz="2400" dirty="0">
                <a:solidFill>
                  <a:srgbClr val="50899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6990" y="187277"/>
            <a:ext cx="532593" cy="77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Rectangle 59">
            <a:extLst/>
          </p:cNvPr>
          <p:cNvSpPr/>
          <p:nvPr/>
        </p:nvSpPr>
        <p:spPr>
          <a:xfrm>
            <a:off x="10530153" y="6481779"/>
            <a:ext cx="15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IRENA, 2018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1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99CAE3-4FB9-41DC-B7D6-D52C6A64E0EB}"/>
              </a:ext>
            </a:extLst>
          </p:cNvPr>
          <p:cNvSpPr txBox="1">
            <a:spLocks/>
          </p:cNvSpPr>
          <p:nvPr/>
        </p:nvSpPr>
        <p:spPr>
          <a:xfrm>
            <a:off x="242603" y="65414"/>
            <a:ext cx="930969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872A6"/>
                </a:solidFill>
                <a:latin typeface="Calibri "/>
              </a:rPr>
              <a:t>Energy Jobs Today</a:t>
            </a:r>
          </a:p>
        </p:txBody>
      </p:sp>
      <p:pic>
        <p:nvPicPr>
          <p:cNvPr id="34" name="Picture 33"/>
          <p:cNvPicPr/>
          <p:nvPr/>
        </p:nvPicPr>
        <p:blipFill rotWithShape="1">
          <a:blip r:embed="rId3"/>
          <a:srcRect l="2737" r="79917"/>
          <a:stretch/>
        </p:blipFill>
        <p:spPr>
          <a:xfrm>
            <a:off x="169333" y="1360987"/>
            <a:ext cx="2643698" cy="5252394"/>
          </a:xfrm>
          <a:prstGeom prst="rect">
            <a:avLst/>
          </a:prstGeom>
        </p:spPr>
      </p:pic>
      <p:pic>
        <p:nvPicPr>
          <p:cNvPr id="35" name="Picture 34">
            <a:extLst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/>
          <a:stretch/>
        </p:blipFill>
        <p:spPr>
          <a:xfrm>
            <a:off x="4359007" y="1213996"/>
            <a:ext cx="6817529" cy="5269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163" y="1360987"/>
            <a:ext cx="974727" cy="139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7190" y="4575004"/>
            <a:ext cx="1571625" cy="1019175"/>
          </a:xfrm>
          <a:prstGeom prst="rect">
            <a:avLst/>
          </a:prstGeom>
        </p:spPr>
      </p:pic>
      <p:pic>
        <p:nvPicPr>
          <p:cNvPr id="32" name="Picture 31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535" y="5214730"/>
            <a:ext cx="939907" cy="1248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7607" y="4297681"/>
            <a:ext cx="706582" cy="235804"/>
          </a:xfrm>
          <a:prstGeom prst="rect">
            <a:avLst/>
          </a:prstGeom>
          <a:solidFill>
            <a:srgbClr val="00A5D6"/>
          </a:solidFill>
          <a:ln>
            <a:solidFill>
              <a:srgbClr val="00A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4029" y="5930089"/>
            <a:ext cx="573578" cy="286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630744" y="4274419"/>
            <a:ext cx="70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10.3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503" y="5367446"/>
            <a:ext cx="333375" cy="36195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350818" y="3687244"/>
            <a:ext cx="1215173" cy="500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570310" y="3482327"/>
            <a:ext cx="1247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41</a:t>
            </a:r>
            <a:endParaRPr lang="en-GB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9761" y="5857010"/>
            <a:ext cx="97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2017</a:t>
            </a:r>
            <a:endParaRPr lang="en-GB" dirty="0"/>
          </a:p>
        </p:txBody>
      </p:sp>
      <p:sp>
        <p:nvSpPr>
          <p:cNvPr id="41" name="Oval 40"/>
          <p:cNvSpPr/>
          <p:nvPr/>
        </p:nvSpPr>
        <p:spPr>
          <a:xfrm>
            <a:off x="968011" y="4012251"/>
            <a:ext cx="1917710" cy="86669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or: Curved 42"/>
          <p:cNvCxnSpPr/>
          <p:nvPr/>
        </p:nvCxnSpPr>
        <p:spPr>
          <a:xfrm flipV="1">
            <a:off x="2816189" y="4122309"/>
            <a:ext cx="1692626" cy="147916"/>
          </a:xfrm>
          <a:prstGeom prst="curvedConnector3">
            <a:avLst>
              <a:gd name="adj1" fmla="val -734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/>
          </p:cNvPr>
          <p:cNvSpPr/>
          <p:nvPr/>
        </p:nvSpPr>
        <p:spPr>
          <a:xfrm>
            <a:off x="4353982" y="6410823"/>
            <a:ext cx="15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IRENA, 2018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7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99CAE3-4FB9-41DC-B7D6-D52C6A64E0EB}"/>
              </a:ext>
            </a:extLst>
          </p:cNvPr>
          <p:cNvSpPr txBox="1">
            <a:spLocks/>
          </p:cNvSpPr>
          <p:nvPr/>
        </p:nvSpPr>
        <p:spPr>
          <a:xfrm>
            <a:off x="262928" y="53469"/>
            <a:ext cx="930969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872A6"/>
                </a:solidFill>
                <a:latin typeface="Calibri "/>
              </a:rPr>
              <a:t>Job Loss in the Coal Sector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2285" t="40802" r="6326" b="1275"/>
          <a:stretch/>
        </p:blipFill>
        <p:spPr>
          <a:xfrm>
            <a:off x="577692" y="1267860"/>
            <a:ext cx="834662" cy="83903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3497" y="2358555"/>
            <a:ext cx="4921929" cy="3623121"/>
            <a:chOff x="256499" y="2721966"/>
            <a:chExt cx="4083317" cy="2717644"/>
          </a:xfrm>
        </p:grpSpPr>
        <p:sp>
          <p:nvSpPr>
            <p:cNvPr id="15" name="Rectangle 14"/>
            <p:cNvSpPr/>
            <p:nvPr/>
          </p:nvSpPr>
          <p:spPr>
            <a:xfrm>
              <a:off x="1040003" y="4943419"/>
              <a:ext cx="3184560" cy="438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latin typeface="Tahoma" panose="020B0604030504040204" pitchFamily="34" charset="0"/>
                  <a:ea typeface="Calibri" panose="020F0502020204030204" pitchFamily="34" charset="0"/>
                </a:rPr>
                <a:t>Plans to close 5,600 coal mines</a:t>
              </a:r>
            </a:p>
            <a:p>
              <a:r>
                <a:rPr lang="en-US" sz="1600" dirty="0">
                  <a:latin typeface="Tahoma" panose="020B0604030504040204" pitchFamily="34" charset="0"/>
                </a:rPr>
                <a:t>Loss of 1.3 million jobs expected</a:t>
              </a:r>
              <a:endParaRPr lang="en-GB" sz="16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6499" y="2721966"/>
              <a:ext cx="4083317" cy="2717644"/>
              <a:chOff x="256499" y="2721966"/>
              <a:chExt cx="4083317" cy="271764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052" y="2721966"/>
                <a:ext cx="619957" cy="76771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80" y="4710555"/>
                <a:ext cx="591301" cy="729055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087082" y="2779364"/>
                <a:ext cx="2868520" cy="25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Tahoma" panose="020B0604030504040204" pitchFamily="34" charset="0"/>
                    <a:ea typeface="Calibri" panose="020F0502020204030204" pitchFamily="34" charset="0"/>
                  </a:rPr>
                  <a:t>70% job loss in 3 decades </a:t>
                </a: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499" y="3595759"/>
                <a:ext cx="739625" cy="807169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1087082" y="3870790"/>
                <a:ext cx="3252734" cy="253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Tahoma" panose="020B0604030504040204" pitchFamily="34" charset="0"/>
                    <a:ea typeface="Calibri" panose="020F0502020204030204" pitchFamily="34" charset="0"/>
                  </a:rPr>
                  <a:t>90% jobs loss in 3 decades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468746" y="1581432"/>
            <a:ext cx="506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Selected countries: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8835" t="16894" r="17782" b="19129"/>
          <a:stretch/>
        </p:blipFill>
        <p:spPr>
          <a:xfrm>
            <a:off x="5522596" y="1022247"/>
            <a:ext cx="4119468" cy="24471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8351" y="716815"/>
            <a:ext cx="6550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Coal Production and Employment in the United States, 1985-2016</a:t>
            </a:r>
            <a:endParaRPr lang="en-GB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241961" y="3845798"/>
            <a:ext cx="6550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Coal Production and Employment in Germany</a:t>
            </a:r>
            <a:r>
              <a:rPr lang="en-US" sz="1400" b="1" dirty="0"/>
              <a:t>, </a:t>
            </a:r>
            <a:r>
              <a:rPr lang="en-US" sz="1600" b="1" dirty="0"/>
              <a:t>1985-2012</a:t>
            </a:r>
            <a:endParaRPr lang="en-GB" sz="1600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5573778" y="4130045"/>
            <a:ext cx="4424566" cy="2465329"/>
            <a:chOff x="2131072" y="2206473"/>
            <a:chExt cx="5891800" cy="3210580"/>
          </a:xfrm>
        </p:grpSpPr>
        <p:grpSp>
          <p:nvGrpSpPr>
            <p:cNvPr id="70" name="Group 69"/>
            <p:cNvGrpSpPr/>
            <p:nvPr/>
          </p:nvGrpSpPr>
          <p:grpSpPr>
            <a:xfrm>
              <a:off x="2131072" y="2206473"/>
              <a:ext cx="5891800" cy="3199191"/>
              <a:chOff x="2158125" y="2204483"/>
              <a:chExt cx="5891800" cy="3199191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2158125" y="2204483"/>
                <a:ext cx="5891800" cy="3072977"/>
                <a:chOff x="6928599" y="3391784"/>
                <a:chExt cx="5891800" cy="3072977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7419699" y="3391784"/>
                  <a:ext cx="5400700" cy="2984206"/>
                  <a:chOff x="3627420" y="3494568"/>
                  <a:chExt cx="5400700" cy="2984206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3627420" y="3494568"/>
                    <a:ext cx="5400700" cy="2984206"/>
                    <a:chOff x="5161140" y="4026195"/>
                    <a:chExt cx="5400700" cy="2984206"/>
                  </a:xfrm>
                </p:grpSpPr>
                <p:grpSp>
                  <p:nvGrpSpPr>
                    <p:cNvPr id="84" name="Group 83"/>
                    <p:cNvGrpSpPr/>
                    <p:nvPr/>
                  </p:nvGrpSpPr>
                  <p:grpSpPr>
                    <a:xfrm>
                      <a:off x="5161140" y="4026195"/>
                      <a:ext cx="5400700" cy="2984206"/>
                      <a:chOff x="6982851" y="2523460"/>
                      <a:chExt cx="5400700" cy="2984206"/>
                    </a:xfrm>
                  </p:grpSpPr>
                  <p:pic>
                    <p:nvPicPr>
                      <p:cNvPr id="86" name="Picture 85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/>
                      <a:srcRect l="15677" t="16894" r="15182" b="27036"/>
                      <a:stretch/>
                    </p:blipFill>
                    <p:spPr>
                      <a:xfrm>
                        <a:off x="6982851" y="2523460"/>
                        <a:ext cx="5400700" cy="298420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7" name="Rectangle 86"/>
                      <p:cNvSpPr/>
                      <p:nvPr/>
                    </p:nvSpPr>
                    <p:spPr>
                      <a:xfrm>
                        <a:off x="7152167" y="2711302"/>
                        <a:ext cx="4408967" cy="26085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</p:grpSp>
                <p:pic>
                  <p:nvPicPr>
                    <p:cNvPr id="85" name="Picture 84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330456" y="4231758"/>
                      <a:ext cx="4253577" cy="258527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325901" y="3607983"/>
                    <a:ext cx="527062" cy="287079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28599" y="3391784"/>
                  <a:ext cx="575757" cy="3072977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7050361" y="5187478"/>
                <a:ext cx="319103" cy="216196"/>
                <a:chOff x="6804287" y="5447891"/>
                <a:chExt cx="319103" cy="216196"/>
              </a:xfrm>
            </p:grpSpPr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1" t="1" r="41223" b="9208"/>
                <a:stretch/>
              </p:blipFill>
              <p:spPr>
                <a:xfrm>
                  <a:off x="6804287" y="5447891"/>
                  <a:ext cx="240730" cy="216196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11"/>
                <a:srcRect t="1" r="82566" b="16510"/>
                <a:stretch/>
              </p:blipFill>
              <p:spPr>
                <a:xfrm>
                  <a:off x="7051984" y="5447891"/>
                  <a:ext cx="71406" cy="1988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72842" y="5112253"/>
              <a:ext cx="409575" cy="304800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5241961" y="3274045"/>
            <a:ext cx="69500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latin typeface="Calibri" panose="020F0502020204030204" pitchFamily="34" charset="0"/>
              </a:rPr>
              <a:t>Source: Federal Reserve Bank of St. Louis, 2016; Energy Information Administration </a:t>
            </a:r>
            <a:r>
              <a:rPr lang="en-US" sz="1050" i="1" dirty="0" err="1">
                <a:latin typeface="Calibri" panose="020F0502020204030204" pitchFamily="34" charset="0"/>
              </a:rPr>
              <a:t>Monghly</a:t>
            </a:r>
            <a:r>
              <a:rPr lang="en-US" sz="1050" i="1" dirty="0">
                <a:latin typeface="Calibri" panose="020F0502020204030204" pitchFamily="34" charset="0"/>
              </a:rPr>
              <a:t> Energy Review ,2016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89202" y="6541066"/>
            <a:ext cx="22797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latin typeface="Calibri" panose="020F0502020204030204" pitchFamily="34" charset="0"/>
              </a:rPr>
              <a:t>Source : </a:t>
            </a:r>
            <a:r>
              <a:rPr lang="en-GB" altLang="en-US" sz="1050" i="1" dirty="0" err="1">
                <a:latin typeface="Calibri" panose="020F0502020204030204" pitchFamily="34" charset="0"/>
              </a:rPr>
              <a:t>Statistik</a:t>
            </a:r>
            <a:r>
              <a:rPr lang="en-GB" altLang="en-US" sz="1050" i="1" dirty="0">
                <a:latin typeface="Calibri" panose="020F0502020204030204" pitchFamily="34" charset="0"/>
              </a:rPr>
              <a:t> der </a:t>
            </a:r>
            <a:r>
              <a:rPr lang="en-GB" altLang="en-US" sz="1050" i="1" dirty="0" err="1">
                <a:latin typeface="Calibri" panose="020F0502020204030204" pitchFamily="34" charset="0"/>
              </a:rPr>
              <a:t>Kohlenwirtschaft</a:t>
            </a:r>
            <a:r>
              <a:rPr lang="en-GB" altLang="en-US" sz="105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4076953" y="1942105"/>
            <a:ext cx="252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D7D31"/>
                </a:solidFill>
              </a:rPr>
              <a:t>Million Short Tons of Coal</a:t>
            </a:r>
            <a:endParaRPr lang="en-GB" sz="1600" b="1" dirty="0">
              <a:solidFill>
                <a:srgbClr val="ED7D3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4326705" y="5040361"/>
            <a:ext cx="206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</a:rPr>
              <a:t>Million Tons of Coal</a:t>
            </a:r>
            <a:endParaRPr lang="en-GB" b="1" dirty="0">
              <a:solidFill>
                <a:srgbClr val="ED7D3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8849086" y="1922224"/>
            <a:ext cx="192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6AAC3"/>
                </a:solidFill>
              </a:rPr>
              <a:t>Thousands of Jobs</a:t>
            </a:r>
            <a:endParaRPr lang="en-GB" b="1" dirty="0">
              <a:solidFill>
                <a:srgbClr val="36AAC3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8967984" y="5054209"/>
            <a:ext cx="192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6AAC3"/>
                </a:solidFill>
              </a:rPr>
              <a:t>Thousands of Jobs</a:t>
            </a:r>
            <a:endParaRPr lang="en-GB" b="1" dirty="0">
              <a:solidFill>
                <a:srgbClr val="36AAC3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750" y="1632194"/>
            <a:ext cx="747281" cy="10235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5302" y="4647448"/>
            <a:ext cx="891526" cy="10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4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6A99CAE3-4FB9-41DC-B7D6-D52C6A64E0EB}"/>
              </a:ext>
            </a:extLst>
          </p:cNvPr>
          <p:cNvSpPr txBox="1">
            <a:spLocks/>
          </p:cNvSpPr>
          <p:nvPr/>
        </p:nvSpPr>
        <p:spPr>
          <a:xfrm>
            <a:off x="384370" y="146337"/>
            <a:ext cx="930969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872A6"/>
                </a:solidFill>
                <a:latin typeface="Calibri "/>
              </a:rPr>
              <a:t>Energy Jobs by 2050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3381"/>
            <a:ext cx="594607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i="1" dirty="0">
                <a:latin typeface="Calibri" panose="020F0502020204030204" pitchFamily="34" charset="0"/>
              </a:rPr>
              <a:t>Source: IRENA, 2018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393" y="1077857"/>
            <a:ext cx="12146469" cy="5469456"/>
            <a:chOff x="4360717" y="871218"/>
            <a:chExt cx="13251285" cy="5469456"/>
          </a:xfrm>
        </p:grpSpPr>
        <p:grpSp>
          <p:nvGrpSpPr>
            <p:cNvPr id="38" name="Group 37"/>
            <p:cNvGrpSpPr/>
            <p:nvPr/>
          </p:nvGrpSpPr>
          <p:grpSpPr>
            <a:xfrm>
              <a:off x="4360717" y="871218"/>
              <a:ext cx="7725987" cy="5469456"/>
              <a:chOff x="4119648" y="1102162"/>
              <a:chExt cx="6791091" cy="5469456"/>
            </a:xfrm>
          </p:grpSpPr>
          <p:pic>
            <p:nvPicPr>
              <p:cNvPr id="39" name="Picture 38"/>
              <p:cNvPicPr/>
              <p:nvPr/>
            </p:nvPicPr>
            <p:blipFill rotWithShape="1">
              <a:blip r:embed="rId3"/>
              <a:srcRect r="86712"/>
              <a:stretch/>
            </p:blipFill>
            <p:spPr>
              <a:xfrm>
                <a:off x="4119648" y="1102162"/>
                <a:ext cx="1072690" cy="546622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/>
              <p:nvPr/>
            </p:nvPicPr>
            <p:blipFill rotWithShape="1">
              <a:blip r:embed="rId3"/>
              <a:srcRect l="22868" t="9923"/>
              <a:stretch/>
            </p:blipFill>
            <p:spPr>
              <a:xfrm>
                <a:off x="4684349" y="1647834"/>
                <a:ext cx="6226390" cy="4923784"/>
              </a:xfrm>
              <a:prstGeom prst="rect">
                <a:avLst/>
              </a:prstGeom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10208029" y="2691840"/>
              <a:ext cx="1670857" cy="93792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044249" y="2452254"/>
              <a:ext cx="955964" cy="216130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845331" y="2837637"/>
              <a:ext cx="5766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</a:rPr>
                <a:t>54.3 </a:t>
              </a:r>
              <a:r>
                <a:rPr lang="en-US" b="1" dirty="0">
                  <a:solidFill>
                    <a:srgbClr val="7030A0"/>
                  </a:solidFill>
                </a:rPr>
                <a:t>million jobs in non-fossil fuels, non-nuclear 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4493543" y="4861143"/>
            <a:ext cx="869173" cy="802466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6292509" y="4721253"/>
            <a:ext cx="5674204" cy="1446634"/>
            <a:chOff x="8404157" y="3770736"/>
            <a:chExt cx="2692258" cy="1148932"/>
          </a:xfrm>
        </p:grpSpPr>
        <p:sp>
          <p:nvSpPr>
            <p:cNvPr id="47" name="TextBox 46"/>
            <p:cNvSpPr txBox="1"/>
            <p:nvPr/>
          </p:nvSpPr>
          <p:spPr>
            <a:xfrm>
              <a:off x="8602195" y="4080558"/>
              <a:ext cx="2494220" cy="53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alibri" panose="020F0502020204030204" pitchFamily="34" charset="0"/>
                </a:rPr>
                <a:t>Fossil fuels: </a:t>
              </a:r>
              <a:r>
                <a:rPr lang="en-GB" b="1" dirty="0">
                  <a:solidFill>
                    <a:schemeClr val="accent2"/>
                  </a:solidFill>
                </a:rPr>
                <a:t>loss of 8.6 million jobs by 2050 compared to today’s 30 million. 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/>
            <a:srcRect l="3791" r="58496" b="5507"/>
            <a:stretch/>
          </p:blipFill>
          <p:spPr>
            <a:xfrm>
              <a:off x="8413863" y="4403123"/>
              <a:ext cx="364980" cy="51654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/>
            <a:srcRect l="72285" t="40802" r="6326" b="1275"/>
            <a:stretch/>
          </p:blipFill>
          <p:spPr>
            <a:xfrm>
              <a:off x="8404157" y="3770736"/>
              <a:ext cx="358452" cy="516546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2476" y="1348455"/>
            <a:ext cx="1114845" cy="162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1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/>
          </p:cNvPr>
          <p:cNvSpPr txBox="1">
            <a:spLocks/>
          </p:cNvSpPr>
          <p:nvPr/>
        </p:nvSpPr>
        <p:spPr>
          <a:xfrm>
            <a:off x="342064" y="104414"/>
            <a:ext cx="8839201" cy="114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872A6"/>
                </a:solidFill>
                <a:latin typeface="+mn-lt"/>
              </a:rPr>
              <a:t>Occupational Profiles </a:t>
            </a:r>
            <a:endParaRPr lang="en-GB" sz="3200" b="1" dirty="0">
              <a:solidFill>
                <a:srgbClr val="0872A6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19" y="1474098"/>
            <a:ext cx="3955668" cy="31380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27191" y="1698290"/>
            <a:ext cx="3086698" cy="3311033"/>
            <a:chOff x="6264500" y="1234180"/>
            <a:chExt cx="3800475" cy="41719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4500" y="1234180"/>
              <a:ext cx="3800475" cy="41719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6932" t="11476"/>
            <a:stretch/>
          </p:blipFill>
          <p:spPr>
            <a:xfrm>
              <a:off x="7149791" y="2296452"/>
              <a:ext cx="2159616" cy="2007363"/>
            </a:xfrm>
            <a:prstGeom prst="ellipse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79" y="4603577"/>
            <a:ext cx="2072546" cy="2180876"/>
          </a:xfrm>
          <a:prstGeom prst="rect">
            <a:avLst/>
          </a:prstGeom>
        </p:spPr>
      </p:pic>
      <p:pic>
        <p:nvPicPr>
          <p:cNvPr id="18" name="Picture 17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262" y="4684686"/>
            <a:ext cx="1229347" cy="1740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5327" y="1361443"/>
            <a:ext cx="3100574" cy="35332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1668" y="4684686"/>
            <a:ext cx="2293551" cy="2173314"/>
          </a:xfrm>
          <a:prstGeom prst="rect">
            <a:avLst/>
          </a:prstGeom>
        </p:spPr>
      </p:pic>
      <p:pic>
        <p:nvPicPr>
          <p:cNvPr id="21" name="Picture 20">
            <a:extLst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492" y="4684686"/>
            <a:ext cx="1210103" cy="1759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oup 25"/>
          <p:cNvGrpSpPr/>
          <p:nvPr/>
        </p:nvGrpSpPr>
        <p:grpSpPr>
          <a:xfrm>
            <a:off x="527191" y="901343"/>
            <a:ext cx="2471478" cy="783266"/>
            <a:chOff x="1713919" y="8367483"/>
            <a:chExt cx="2471478" cy="783266"/>
          </a:xfrm>
        </p:grpSpPr>
        <p:sp>
          <p:nvSpPr>
            <p:cNvPr id="27" name="TextBox 26"/>
            <p:cNvSpPr txBox="1"/>
            <p:nvPr/>
          </p:nvSpPr>
          <p:spPr>
            <a:xfrm>
              <a:off x="1713919" y="8504418"/>
              <a:ext cx="2175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  <a:ea typeface="+mj-ea"/>
                  <a:cs typeface="+mj-cs"/>
                </a:rPr>
                <a:t>50</a:t>
              </a:r>
              <a:r>
                <a:rPr lang="en-US" b="1" dirty="0"/>
                <a:t> </a:t>
              </a:r>
              <a:r>
                <a:rPr lang="en-US" b="1" dirty="0">
                  <a:latin typeface="+mj-lt"/>
                  <a:ea typeface="+mj-ea"/>
                  <a:cs typeface="+mj-cs"/>
                </a:rPr>
                <a:t>MW solar PV   </a:t>
              </a:r>
            </a:p>
            <a:p>
              <a:r>
                <a:rPr lang="en-US" b="1" dirty="0">
                  <a:latin typeface="+mj-lt"/>
                  <a:ea typeface="+mj-ea"/>
                  <a:cs typeface="+mj-cs"/>
                </a:rPr>
                <a:t>229 055 person-days</a:t>
              </a:r>
            </a:p>
          </p:txBody>
        </p:sp>
        <p:pic>
          <p:nvPicPr>
            <p:cNvPr id="28" name="Picture 27">
              <a:extLst/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1" t="706" r="12716" b="78523"/>
            <a:stretch/>
          </p:blipFill>
          <p:spPr>
            <a:xfrm>
              <a:off x="3473824" y="8367483"/>
              <a:ext cx="711573" cy="244974"/>
            </a:xfrm>
            <a:prstGeom prst="rect">
              <a:avLst/>
            </a:prstGeom>
          </p:spPr>
        </p:pic>
      </p:grpSp>
      <p:pic>
        <p:nvPicPr>
          <p:cNvPr id="29" name="Picture 28">
            <a:extLst/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547" y="834390"/>
            <a:ext cx="669575" cy="4580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15483" y="943278"/>
            <a:ext cx="233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50 MW onshore</a:t>
            </a:r>
          </a:p>
          <a:p>
            <a:r>
              <a:rPr lang="en-US" b="1" dirty="0">
                <a:latin typeface="+mj-lt"/>
                <a:ea typeface="+mj-ea"/>
                <a:cs typeface="+mj-cs"/>
              </a:rPr>
              <a:t>144 420 person-days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2251" y="890145"/>
            <a:ext cx="751894" cy="4505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136098" y="975673"/>
            <a:ext cx="252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500 MW offshore</a:t>
            </a:r>
          </a:p>
          <a:p>
            <a:r>
              <a:rPr lang="en-US" b="1" dirty="0">
                <a:latin typeface="+mj-lt"/>
                <a:ea typeface="+mj-ea"/>
                <a:cs typeface="+mj-cs"/>
              </a:rPr>
              <a:t>2.1 million person-days      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33229" y="4603578"/>
            <a:ext cx="2518043" cy="22253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880" y="4672783"/>
            <a:ext cx="1213841" cy="172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520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88" y="459768"/>
            <a:ext cx="724681" cy="1026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295048" y="1019264"/>
            <a:ext cx="11628168" cy="5738052"/>
            <a:chOff x="3143258" y="231397"/>
            <a:chExt cx="8638892" cy="59656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8648" y="2691877"/>
              <a:ext cx="4070999" cy="3505158"/>
            </a:xfrm>
            <a:prstGeom prst="rect">
              <a:avLst/>
            </a:prstGeom>
            <a:ln w="38100">
              <a:solidFill>
                <a:srgbClr val="0872A6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1018" y="2678099"/>
              <a:ext cx="4070999" cy="3518936"/>
            </a:xfrm>
            <a:prstGeom prst="rect">
              <a:avLst/>
            </a:prstGeom>
            <a:ln w="28575">
              <a:solidFill>
                <a:srgbClr val="FFB180"/>
              </a:solidFill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3143258" y="231397"/>
              <a:ext cx="8638892" cy="2243162"/>
              <a:chOff x="3207553" y="276437"/>
              <a:chExt cx="8638892" cy="224316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7553" y="993814"/>
                <a:ext cx="8638892" cy="85829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3292944" y="276437"/>
                <a:ext cx="8479954" cy="2243162"/>
                <a:chOff x="5396656" y="535852"/>
                <a:chExt cx="6235201" cy="2318980"/>
              </a:xfrm>
            </p:grpSpPr>
            <p:pic>
              <p:nvPicPr>
                <p:cNvPr id="14" name="Picture 13">
                  <a:extLst/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96656" y="838792"/>
                  <a:ext cx="1140629" cy="477616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/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396656" y="1968237"/>
                  <a:ext cx="6235201" cy="886595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/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261" t="706" r="12716" b="78523"/>
                <a:stretch/>
              </p:blipFill>
              <p:spPr>
                <a:xfrm>
                  <a:off x="9812802" y="535852"/>
                  <a:ext cx="928788" cy="629133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ctangle 8"/>
            <p:cNvSpPr/>
            <p:nvPr/>
          </p:nvSpPr>
          <p:spPr>
            <a:xfrm>
              <a:off x="3228648" y="1630046"/>
              <a:ext cx="2164441" cy="85829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10333" y="1617875"/>
              <a:ext cx="1177182" cy="856683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22388" y="344243"/>
            <a:ext cx="1559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872A6"/>
                </a:solidFill>
                <a:latin typeface="Calibri "/>
                <a:ea typeface="+mj-ea"/>
                <a:cs typeface="+mj-cs"/>
              </a:rPr>
              <a:t>Solar</a:t>
            </a:r>
            <a:r>
              <a:rPr lang="en-US" b="1" dirty="0">
                <a:solidFill>
                  <a:srgbClr val="0872A6"/>
                </a:solidFill>
              </a:rPr>
              <a:t> </a:t>
            </a:r>
            <a:r>
              <a:rPr lang="en-US" sz="3200" b="1" dirty="0">
                <a:solidFill>
                  <a:srgbClr val="0872A6"/>
                </a:solidFill>
                <a:latin typeface="Calibri "/>
                <a:ea typeface="+mj-ea"/>
                <a:cs typeface="+mj-cs"/>
              </a:rPr>
              <a:t>PV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44369" y="1127489"/>
            <a:ext cx="614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  <a:ea typeface="+mj-ea"/>
                <a:cs typeface="+mj-cs"/>
              </a:rPr>
              <a:t>50</a:t>
            </a:r>
            <a:r>
              <a:rPr lang="en-US" sz="2400" b="1" dirty="0"/>
              <a:t> </a:t>
            </a:r>
            <a:r>
              <a:rPr lang="en-US" sz="2400" b="1" dirty="0">
                <a:latin typeface="+mj-lt"/>
                <a:ea typeface="+mj-ea"/>
                <a:cs typeface="+mj-cs"/>
              </a:rPr>
              <a:t>MW solar PV:   229 055 person-days</a:t>
            </a:r>
          </a:p>
        </p:txBody>
      </p:sp>
      <p:sp>
        <p:nvSpPr>
          <p:cNvPr id="19" name="Rectangle 18">
            <a:extLst/>
          </p:cNvPr>
          <p:cNvSpPr/>
          <p:nvPr/>
        </p:nvSpPr>
        <p:spPr>
          <a:xfrm>
            <a:off x="10625026" y="3051603"/>
            <a:ext cx="1566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IRENA, 2017</a:t>
            </a:r>
            <a:endParaRPr lang="en-GB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7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773</Words>
  <Application>Microsoft Office PowerPoint</Application>
  <PresentationFormat>Widescreen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Arial</vt:lpstr>
      <vt:lpstr>Calibri</vt:lpstr>
      <vt:lpstr>Calibri </vt:lpstr>
      <vt:lpstr>Calibri Light</vt:lpstr>
      <vt:lpstr>Cambria Math</vt:lpstr>
      <vt:lpstr>Cordia New</vt:lpstr>
      <vt:lpstr>等线 Light</vt:lpstr>
      <vt:lpstr>ITC Avant Garde Gothic</vt:lpstr>
      <vt:lpstr>ITC Avant Garde Std Md</vt:lpstr>
      <vt:lpstr>Tahoma</vt:lpstr>
      <vt:lpstr>Times New Roman</vt:lpstr>
      <vt:lpstr>Wingdings</vt:lpstr>
      <vt:lpstr>Office Theme</vt:lpstr>
      <vt:lpstr>Just Transition and Skills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Policy unit 6</dc:creator>
  <cp:lastModifiedBy>Policy Unit</cp:lastModifiedBy>
  <cp:revision>104</cp:revision>
  <dcterms:created xsi:type="dcterms:W3CDTF">2018-05-23T05:23:41Z</dcterms:created>
  <dcterms:modified xsi:type="dcterms:W3CDTF">2018-06-06T14:57:43Z</dcterms:modified>
</cp:coreProperties>
</file>